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83" r:id="rId6"/>
  </p:sldMasterIdLst>
  <p:notesMasterIdLst>
    <p:notesMasterId r:id="rId83"/>
  </p:notesMasterIdLst>
  <p:sldIdLst>
    <p:sldId id="257" r:id="rId7"/>
    <p:sldId id="259" r:id="rId8"/>
    <p:sldId id="260" r:id="rId9"/>
    <p:sldId id="261" r:id="rId10"/>
    <p:sldId id="264" r:id="rId11"/>
    <p:sldId id="265" r:id="rId12"/>
    <p:sldId id="266" r:id="rId13"/>
    <p:sldId id="268" r:id="rId14"/>
    <p:sldId id="269" r:id="rId15"/>
    <p:sldId id="267" r:id="rId16"/>
    <p:sldId id="262" r:id="rId17"/>
    <p:sldId id="303" r:id="rId18"/>
    <p:sldId id="304" r:id="rId19"/>
    <p:sldId id="305" r:id="rId20"/>
    <p:sldId id="306" r:id="rId21"/>
    <p:sldId id="307" r:id="rId22"/>
    <p:sldId id="263" r:id="rId23"/>
    <p:sldId id="285" r:id="rId24"/>
    <p:sldId id="258" r:id="rId25"/>
    <p:sldId id="308" r:id="rId26"/>
    <p:sldId id="309" r:id="rId27"/>
    <p:sldId id="310" r:id="rId28"/>
    <p:sldId id="311" r:id="rId29"/>
    <p:sldId id="312" r:id="rId30"/>
    <p:sldId id="313" r:id="rId31"/>
    <p:sldId id="314" r:id="rId32"/>
    <p:sldId id="315" r:id="rId33"/>
    <p:sldId id="270" r:id="rId34"/>
    <p:sldId id="271" r:id="rId35"/>
    <p:sldId id="273" r:id="rId36"/>
    <p:sldId id="272" r:id="rId37"/>
    <p:sldId id="274" r:id="rId38"/>
    <p:sldId id="316" r:id="rId39"/>
    <p:sldId id="276" r:id="rId40"/>
    <p:sldId id="275" r:id="rId41"/>
    <p:sldId id="277" r:id="rId42"/>
    <p:sldId id="278" r:id="rId43"/>
    <p:sldId id="281" r:id="rId44"/>
    <p:sldId id="279" r:id="rId45"/>
    <p:sldId id="280" r:id="rId46"/>
    <p:sldId id="282" r:id="rId47"/>
    <p:sldId id="283" r:id="rId48"/>
    <p:sldId id="284" r:id="rId49"/>
    <p:sldId id="317" r:id="rId50"/>
    <p:sldId id="318"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286" r:id="rId66"/>
    <p:sldId id="288" r:id="rId67"/>
    <p:sldId id="291" r:id="rId68"/>
    <p:sldId id="333" r:id="rId69"/>
    <p:sldId id="290" r:id="rId70"/>
    <p:sldId id="334" r:id="rId71"/>
    <p:sldId id="335" r:id="rId72"/>
    <p:sldId id="293" r:id="rId73"/>
    <p:sldId id="336" r:id="rId74"/>
    <p:sldId id="337" r:id="rId75"/>
    <p:sldId id="296" r:id="rId76"/>
    <p:sldId id="338" r:id="rId77"/>
    <p:sldId id="287" r:id="rId78"/>
    <p:sldId id="339" r:id="rId79"/>
    <p:sldId id="297" r:id="rId80"/>
    <p:sldId id="298" r:id="rId81"/>
    <p:sldId id="299"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362C8-4EA5-4C89-9411-53EA6BA39A98}" type="datetimeFigureOut">
              <a:rPr lang="en-GB" smtClean="0"/>
              <a:t>22/07/2024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521A6B-144B-491C-BB50-1F7C4BA065E3}" type="slidenum">
              <a:rPr lang="en-GB" smtClean="0"/>
              <a:t>‹#›</a:t>
            </a:fld>
            <a:endParaRPr lang="en-GB"/>
          </a:p>
        </p:txBody>
      </p:sp>
    </p:spTree>
    <p:extLst>
      <p:ext uri="{BB962C8B-B14F-4D97-AF65-F5344CB8AC3E}">
        <p14:creationId xmlns:p14="http://schemas.microsoft.com/office/powerpoint/2010/main" val="4157533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edium.com/@roboticwrestler/the-curse-of-knowledge-in-presentations-a78bff3655af"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medium.com/digital-vault/the-curse-of-knowledge-how-it-can-limit-even-the-best-marketers-ee08acb6c3d5"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ed.com/talks/david_christian_the_history_of_our_world_in_18_minutes#t-24265"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inc.com/anna-guerrero/10-ted-talks-that-used-visual-graphics-to-win-the-audience.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ted.com/talks/eli_pariser_beware_online_filter_bubbles/transcript?language=en"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www.inc.com/anna-guerrero/10-ted-talks-that-used-visual-graphics-to-win-the-audience.html"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ted.com/talks/eli_pariser_beware_online_filter_bubbles/transcript?language=en"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www.ted.com/talks/russell_foster_why_do_we_sleep?referrer=playlist-surprisingly_viral_ted_talk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ted.com/talks/david_epstein_are_athletes_really_getting_faster_better_stronger"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ted.com/talks/david_epstein_are_athletes_really_getting_faster_better_stronger"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forbes.com/sites/steveolenski/2018/06/15/the-cmos-guide-to-using-humor-in-marketing/#21a3569762b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2BAAE9C2-5881-4A10-94B1-2302DB8795F8}"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a:ln>
                <a:noFill/>
              </a:ln>
              <a:solidFill>
                <a:prstClr val="black"/>
              </a:solidFill>
              <a:effectLst/>
              <a:uLnTx/>
              <a:uFillTx/>
              <a:latin typeface="맑은 고딕"/>
              <a:ea typeface="맑은 고딕" panose="020B0503020000020004" pitchFamily="34" charset="-127"/>
              <a:cs typeface="+mn-cs"/>
            </a:endParaRPr>
          </a:p>
        </p:txBody>
      </p:sp>
    </p:spTree>
    <p:extLst>
      <p:ext uri="{BB962C8B-B14F-4D97-AF65-F5344CB8AC3E}">
        <p14:creationId xmlns:p14="http://schemas.microsoft.com/office/powerpoint/2010/main" val="4080948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1081D7-1301-42F2-B2D3-4733A5A00F7F}" type="slidenum">
              <a:rPr lang="en-GB" smtClean="0"/>
              <a:t>22</a:t>
            </a:fld>
            <a:endParaRPr lang="en-GB"/>
          </a:p>
        </p:txBody>
      </p:sp>
    </p:spTree>
    <p:extLst>
      <p:ext uri="{BB962C8B-B14F-4D97-AF65-F5344CB8AC3E}">
        <p14:creationId xmlns:p14="http://schemas.microsoft.com/office/powerpoint/2010/main" val="2907211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1081D7-1301-42F2-B2D3-4733A5A00F7F}" type="slidenum">
              <a:rPr lang="en-GB" smtClean="0"/>
              <a:t>23</a:t>
            </a:fld>
            <a:endParaRPr lang="en-GB"/>
          </a:p>
        </p:txBody>
      </p:sp>
    </p:spTree>
    <p:extLst>
      <p:ext uri="{BB962C8B-B14F-4D97-AF65-F5344CB8AC3E}">
        <p14:creationId xmlns:p14="http://schemas.microsoft.com/office/powerpoint/2010/main" val="1650307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r>
              <a:rPr lang="en-US" baseline="0" dirty="0"/>
              <a:t> version in the notes </a:t>
            </a:r>
            <a:endParaRPr lang="en-GB" dirty="0"/>
          </a:p>
        </p:txBody>
      </p:sp>
      <p:sp>
        <p:nvSpPr>
          <p:cNvPr id="4" name="Slide Number Placeholder 3"/>
          <p:cNvSpPr>
            <a:spLocks noGrp="1"/>
          </p:cNvSpPr>
          <p:nvPr>
            <p:ph type="sldNum" sz="quarter" idx="10"/>
          </p:nvPr>
        </p:nvSpPr>
        <p:spPr/>
        <p:txBody>
          <a:bodyPr/>
          <a:lstStyle/>
          <a:p>
            <a:fld id="{321081D7-1301-42F2-B2D3-4733A5A00F7F}" type="slidenum">
              <a:rPr lang="en-GB" smtClean="0"/>
              <a:t>32</a:t>
            </a:fld>
            <a:endParaRPr lang="en-GB"/>
          </a:p>
        </p:txBody>
      </p:sp>
    </p:spTree>
    <p:extLst>
      <p:ext uri="{BB962C8B-B14F-4D97-AF65-F5344CB8AC3E}">
        <p14:creationId xmlns:p14="http://schemas.microsoft.com/office/powerpoint/2010/main" val="1665653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https://medium.com/@roboticwrestler/the-curse-of-knowledge-in-presentations-a78bff3655af</a:t>
            </a:r>
            <a:endParaRPr lang="en-GB" dirty="0"/>
          </a:p>
          <a:p>
            <a:r>
              <a:rPr lang="en-GB" dirty="0">
                <a:hlinkClick r:id="rId4"/>
              </a:rPr>
              <a:t>https://medium.com/digital-vault/the-curse-of-knowledge-how-it-can-limit-even-the-best-marketers-ee08acb6c3d5</a:t>
            </a:r>
            <a:endParaRPr lang="en-GB" dirty="0"/>
          </a:p>
        </p:txBody>
      </p:sp>
      <p:sp>
        <p:nvSpPr>
          <p:cNvPr id="4" name="Slide Number Placeholder 3"/>
          <p:cNvSpPr>
            <a:spLocks noGrp="1"/>
          </p:cNvSpPr>
          <p:nvPr>
            <p:ph type="sldNum" sz="quarter" idx="10"/>
          </p:nvPr>
        </p:nvSpPr>
        <p:spPr/>
        <p:txBody>
          <a:bodyPr/>
          <a:lstStyle/>
          <a:p>
            <a:fld id="{321081D7-1301-42F2-B2D3-4733A5A00F7F}" type="slidenum">
              <a:rPr lang="en-GB" smtClean="0"/>
              <a:t>33</a:t>
            </a:fld>
            <a:endParaRPr lang="en-GB"/>
          </a:p>
        </p:txBody>
      </p:sp>
    </p:spTree>
    <p:extLst>
      <p:ext uri="{BB962C8B-B14F-4D97-AF65-F5344CB8AC3E}">
        <p14:creationId xmlns:p14="http://schemas.microsoft.com/office/powerpoint/2010/main" val="3247816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1081D7-1301-42F2-B2D3-4733A5A00F7F}" type="slidenum">
              <a:rPr lang="en-GB" smtClean="0"/>
              <a:t>38</a:t>
            </a:fld>
            <a:endParaRPr lang="en-GB"/>
          </a:p>
        </p:txBody>
      </p:sp>
    </p:spTree>
    <p:extLst>
      <p:ext uri="{BB962C8B-B14F-4D97-AF65-F5344CB8AC3E}">
        <p14:creationId xmlns:p14="http://schemas.microsoft.com/office/powerpoint/2010/main" val="2022202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Artist Siegfried wanted to prove that three famous Leonardo da Vinci drawings were actually self-portraits from different stages of his life. To make the case, he framed the talk as his quest to discover the “true face” of Leonardo da Vinci. He started with a full palette of the 120 male portraits that Leonardo is credited with and asked: Were any if these self-portraits? How could we know? And then, like a detective eliminating suspects, he started cutting them down, using his skills as a portrait painter, until only three remained.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What makes this persuasive is that we feel as if we have gone on the same learning journey as the speaker. Instead of being old the facts, we have been invited to join the process of discovery. As we eliminate rival theories one by one, we gradually become convinced—we persuade ourselves. </a:t>
            </a:r>
          </a:p>
          <a:p>
            <a:endParaRPr lang="en-GB" dirty="0"/>
          </a:p>
        </p:txBody>
      </p:sp>
      <p:sp>
        <p:nvSpPr>
          <p:cNvPr id="4" name="Slide Number Placeholder 3"/>
          <p:cNvSpPr>
            <a:spLocks noGrp="1"/>
          </p:cNvSpPr>
          <p:nvPr>
            <p:ph type="sldNum" sz="quarter" idx="10"/>
          </p:nvPr>
        </p:nvSpPr>
        <p:spPr/>
        <p:txBody>
          <a:bodyPr/>
          <a:lstStyle/>
          <a:p>
            <a:fld id="{321081D7-1301-42F2-B2D3-4733A5A00F7F}" type="slidenum">
              <a:rPr lang="en-GB" smtClean="0"/>
              <a:t>39</a:t>
            </a:fld>
            <a:endParaRPr lang="en-GB"/>
          </a:p>
        </p:txBody>
      </p:sp>
    </p:spTree>
    <p:extLst>
      <p:ext uri="{BB962C8B-B14F-4D97-AF65-F5344CB8AC3E}">
        <p14:creationId xmlns:p14="http://schemas.microsoft.com/office/powerpoint/2010/main" val="1947785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1081D7-1301-42F2-B2D3-4733A5A00F7F}" type="slidenum">
              <a:rPr lang="en-GB" smtClean="0"/>
              <a:t>41</a:t>
            </a:fld>
            <a:endParaRPr lang="en-GB"/>
          </a:p>
        </p:txBody>
      </p:sp>
    </p:spTree>
    <p:extLst>
      <p:ext uri="{BB962C8B-B14F-4D97-AF65-F5344CB8AC3E}">
        <p14:creationId xmlns:p14="http://schemas.microsoft.com/office/powerpoint/2010/main" val="2388098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977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 to pages 26-27 (teacher’s copy)</a:t>
            </a:r>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46</a:t>
            </a:fld>
            <a:endParaRPr lang="en-GB"/>
          </a:p>
        </p:txBody>
      </p:sp>
    </p:spTree>
    <p:extLst>
      <p:ext uri="{BB962C8B-B14F-4D97-AF65-F5344CB8AC3E}">
        <p14:creationId xmlns:p14="http://schemas.microsoft.com/office/powerpoint/2010/main" val="706051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Like writing, </a:t>
            </a:r>
            <a:r>
              <a:rPr lang="en-GB" sz="1200" b="1" kern="1200" dirty="0">
                <a:solidFill>
                  <a:schemeClr val="tx1"/>
                </a:solidFill>
                <a:effectLst/>
                <a:latin typeface="+mn-lt"/>
                <a:ea typeface="+mn-ea"/>
                <a:cs typeface="+mn-cs"/>
              </a:rPr>
              <a:t>connectives </a:t>
            </a:r>
            <a:r>
              <a:rPr lang="en-GB" sz="1200" kern="1200" dirty="0">
                <a:solidFill>
                  <a:schemeClr val="tx1"/>
                </a:solidFill>
                <a:effectLst/>
                <a:latin typeface="+mn-lt"/>
                <a:ea typeface="+mn-ea"/>
                <a:cs typeface="+mn-cs"/>
              </a:rPr>
              <a:t>in speech show the relationship between two sentences. In speaking, it has to be done even more deliberately and consciously, since the listener are not able to refer and re-read the previous sentence to process the relationship. Connectives are words or phrases that join the thoughts of a speech together and indicate the relationship between them. When a speaker uses connectives properly the speech will flow smoothly and make complex ideas understandable. Each speech should contain the following four connectives</a:t>
            </a:r>
            <a:r>
              <a:rPr lang="en-GB" sz="1200" b="1" kern="1200" dirty="0">
                <a:solidFill>
                  <a:schemeClr val="tx1"/>
                </a:solidFill>
                <a:effectLst/>
                <a:latin typeface="+mn-lt"/>
                <a:ea typeface="+mn-ea"/>
                <a:cs typeface="+mn-cs"/>
              </a:rPr>
              <a:t>: transitions, internal previews, internal summaries, and signposts.</a:t>
            </a:r>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11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https://www.ted.com/talks/david_christian_the_history_of_our_world_in_18_minutes#t-24265</a:t>
            </a:r>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48</a:t>
            </a:fld>
            <a:endParaRPr lang="en-GB"/>
          </a:p>
        </p:txBody>
      </p:sp>
    </p:spTree>
    <p:extLst>
      <p:ext uri="{BB962C8B-B14F-4D97-AF65-F5344CB8AC3E}">
        <p14:creationId xmlns:p14="http://schemas.microsoft.com/office/powerpoint/2010/main" val="1498541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49</a:t>
            </a:fld>
            <a:endParaRPr lang="en-GB"/>
          </a:p>
        </p:txBody>
      </p:sp>
    </p:spTree>
    <p:extLst>
      <p:ext uri="{BB962C8B-B14F-4D97-AF65-F5344CB8AC3E}">
        <p14:creationId xmlns:p14="http://schemas.microsoft.com/office/powerpoint/2010/main" val="996304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thought-provoking</a:t>
            </a:r>
            <a:r>
              <a:rPr lang="en-US" baseline="0" dirty="0"/>
              <a:t> or an engaging question is a good way to end. </a:t>
            </a:r>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52</a:t>
            </a:fld>
            <a:endParaRPr lang="en-GB"/>
          </a:p>
        </p:txBody>
      </p:sp>
    </p:spTree>
    <p:extLst>
      <p:ext uri="{BB962C8B-B14F-4D97-AF65-F5344CB8AC3E}">
        <p14:creationId xmlns:p14="http://schemas.microsoft.com/office/powerpoint/2010/main" val="2948647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thought-provoking</a:t>
            </a:r>
            <a:r>
              <a:rPr lang="en-US" baseline="0" dirty="0"/>
              <a:t> or an engaging question is a good way to end. </a:t>
            </a:r>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53</a:t>
            </a:fld>
            <a:endParaRPr lang="en-GB"/>
          </a:p>
        </p:txBody>
      </p:sp>
    </p:spTree>
    <p:extLst>
      <p:ext uri="{BB962C8B-B14F-4D97-AF65-F5344CB8AC3E}">
        <p14:creationId xmlns:p14="http://schemas.microsoft.com/office/powerpoint/2010/main" val="3693664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Another</a:t>
            </a:r>
            <a:r>
              <a:rPr lang="en-US" sz="1200" kern="1200" baseline="0" dirty="0">
                <a:solidFill>
                  <a:schemeClr val="tx1"/>
                </a:solidFill>
                <a:effectLst/>
                <a:latin typeface="+mn-lt"/>
                <a:ea typeface="+mn-ea"/>
                <a:cs typeface="+mn-cs"/>
              </a:rPr>
              <a:t> Example:</a:t>
            </a:r>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Instead of a slide that reads: </a:t>
            </a:r>
            <a:r>
              <a:rPr lang="en-GB" sz="1200" i="1" kern="1200" dirty="0">
                <a:solidFill>
                  <a:schemeClr val="tx1"/>
                </a:solidFill>
                <a:effectLst/>
                <a:latin typeface="+mn-lt"/>
                <a:ea typeface="+mn-ea"/>
                <a:cs typeface="+mn-cs"/>
              </a:rPr>
              <a:t>A black hole is an object so massive that no light can escape from it,</a:t>
            </a:r>
            <a:r>
              <a:rPr lang="en-GB" sz="1200" kern="1200" dirty="0">
                <a:solidFill>
                  <a:schemeClr val="tx1"/>
                </a:solidFill>
                <a:effectLst/>
                <a:latin typeface="+mn-lt"/>
                <a:ea typeface="+mn-ea"/>
                <a:cs typeface="+mn-cs"/>
              </a:rPr>
              <a:t> you may do better with one that reads</a:t>
            </a:r>
            <a:r>
              <a:rPr lang="en-GB" sz="1200" i="1" kern="1200" dirty="0">
                <a:solidFill>
                  <a:schemeClr val="tx1"/>
                </a:solidFill>
                <a:effectLst/>
                <a:latin typeface="+mn-lt"/>
                <a:ea typeface="+mn-ea"/>
                <a:cs typeface="+mn-cs"/>
              </a:rPr>
              <a:t>: How black is a black hole?</a:t>
            </a:r>
            <a:r>
              <a:rPr lang="en-GB" sz="1200" kern="1200" dirty="0">
                <a:solidFill>
                  <a:schemeClr val="tx1"/>
                </a:solidFill>
                <a:effectLst/>
                <a:latin typeface="+mn-lt"/>
                <a:ea typeface="+mn-ea"/>
                <a:cs typeface="+mn-cs"/>
              </a:rPr>
              <a:t> Then you give information from that original slide in spoken form. That way, the slide teases the audience’s curiosity and makes your words more interesting. </a:t>
            </a:r>
          </a:p>
          <a:p>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61</a:t>
            </a:fld>
            <a:endParaRPr lang="en-GB"/>
          </a:p>
        </p:txBody>
      </p:sp>
    </p:spTree>
    <p:extLst>
      <p:ext uri="{BB962C8B-B14F-4D97-AF65-F5344CB8AC3E}">
        <p14:creationId xmlns:p14="http://schemas.microsoft.com/office/powerpoint/2010/main" val="2422329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There is no value in simply repeating in text what you are going to present verbally. Conceivably, if you are developing a point over a few minutes, it may be worth having a word or phrase to remind people of the topic at hand. But otherwise, words on the screen may be fighting your oral delivery, instead of enhancing it. </a:t>
            </a:r>
          </a:p>
          <a:p>
            <a:pPr lvl="0"/>
            <a:r>
              <a:rPr lang="en-GB" sz="1200" kern="1200" dirty="0">
                <a:solidFill>
                  <a:schemeClr val="tx1"/>
                </a:solidFill>
                <a:effectLst/>
                <a:latin typeface="+mn-lt"/>
                <a:ea typeface="+mn-ea"/>
                <a:cs typeface="+mn-cs"/>
              </a:rPr>
              <a:t>Instead of a slide that reads: </a:t>
            </a:r>
            <a:r>
              <a:rPr lang="en-GB" sz="1200" i="1" kern="1200" dirty="0">
                <a:solidFill>
                  <a:schemeClr val="tx1"/>
                </a:solidFill>
                <a:effectLst/>
                <a:latin typeface="+mn-lt"/>
                <a:ea typeface="+mn-ea"/>
                <a:cs typeface="+mn-cs"/>
              </a:rPr>
              <a:t>A black hole is an object so massive that no light can escape from it,</a:t>
            </a:r>
            <a:r>
              <a:rPr lang="en-GB" sz="1200" kern="1200" dirty="0">
                <a:solidFill>
                  <a:schemeClr val="tx1"/>
                </a:solidFill>
                <a:effectLst/>
                <a:latin typeface="+mn-lt"/>
                <a:ea typeface="+mn-ea"/>
                <a:cs typeface="+mn-cs"/>
              </a:rPr>
              <a:t> you may do better with one that reads</a:t>
            </a:r>
            <a:r>
              <a:rPr lang="en-GB" sz="1200" i="1" kern="1200" dirty="0">
                <a:solidFill>
                  <a:schemeClr val="tx1"/>
                </a:solidFill>
                <a:effectLst/>
                <a:latin typeface="+mn-lt"/>
                <a:ea typeface="+mn-ea"/>
                <a:cs typeface="+mn-cs"/>
              </a:rPr>
              <a:t>: How black is a black hole?</a:t>
            </a:r>
            <a:r>
              <a:rPr lang="en-GB" sz="1200" kern="1200" dirty="0">
                <a:solidFill>
                  <a:schemeClr val="tx1"/>
                </a:solidFill>
                <a:effectLst/>
                <a:latin typeface="+mn-lt"/>
                <a:ea typeface="+mn-ea"/>
                <a:cs typeface="+mn-cs"/>
              </a:rPr>
              <a:t> Then you give information from that original slide in spoken form. That way, the slide teases the audience’s curiosity and makes your words more interesting.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3770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Instead of a slide that reads: </a:t>
            </a:r>
            <a:r>
              <a:rPr lang="en-GB" sz="1200" i="1" kern="1200" dirty="0">
                <a:solidFill>
                  <a:schemeClr val="tx1"/>
                </a:solidFill>
                <a:effectLst/>
                <a:latin typeface="+mn-lt"/>
                <a:ea typeface="+mn-ea"/>
                <a:cs typeface="+mn-cs"/>
              </a:rPr>
              <a:t>A black hole is an object so massive that no light can escape from it,</a:t>
            </a:r>
            <a:r>
              <a:rPr lang="en-GB" sz="1200" kern="1200" dirty="0">
                <a:solidFill>
                  <a:schemeClr val="tx1"/>
                </a:solidFill>
                <a:effectLst/>
                <a:latin typeface="+mn-lt"/>
                <a:ea typeface="+mn-ea"/>
                <a:cs typeface="+mn-cs"/>
              </a:rPr>
              <a:t> you may do better with one that reads</a:t>
            </a:r>
            <a:r>
              <a:rPr lang="en-GB" sz="1200" i="1" kern="1200" dirty="0">
                <a:solidFill>
                  <a:schemeClr val="tx1"/>
                </a:solidFill>
                <a:effectLst/>
                <a:latin typeface="+mn-lt"/>
                <a:ea typeface="+mn-ea"/>
                <a:cs typeface="+mn-cs"/>
              </a:rPr>
              <a:t>: How black is a black hole?</a:t>
            </a:r>
            <a:r>
              <a:rPr lang="en-GB" sz="1200" kern="1200" dirty="0">
                <a:solidFill>
                  <a:schemeClr val="tx1"/>
                </a:solidFill>
                <a:effectLst/>
                <a:latin typeface="+mn-lt"/>
                <a:ea typeface="+mn-ea"/>
                <a:cs typeface="+mn-cs"/>
              </a:rPr>
              <a:t> Then you give information from that original slide in spoken form. That way, the slide teases the audience’s curiosity and makes your words more interesting.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7216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Using simple, punchy photos in presentations help in resonating with the audience without pulling their attention from your spoken words. Look for photos that (1) speak strongly to the concept you are talking about and (2) aren’t compositionally complex. Your photo could be a metaphor or something more literal, but it should be clear why the audience is looking at it, and why it’s paired with what you’re saying. </a:t>
            </a:r>
          </a:p>
          <a:p>
            <a:r>
              <a:rPr lang="en-GB" dirty="0">
                <a:hlinkClick r:id="rId3"/>
              </a:rPr>
              <a:t>https://www.inc.com/anna-guerrero/10-ted-talks-that-used-visual-graphics-to-win-the-audience.html</a:t>
            </a:r>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64</a:t>
            </a:fld>
            <a:endParaRPr lang="en-GB"/>
          </a:p>
        </p:txBody>
      </p:sp>
    </p:spTree>
    <p:extLst>
      <p:ext uri="{BB962C8B-B14F-4D97-AF65-F5344CB8AC3E}">
        <p14:creationId xmlns:p14="http://schemas.microsoft.com/office/powerpoint/2010/main" val="3584229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Talk: </a:t>
            </a:r>
            <a:endParaRPr lang="en-GB" dirty="0">
              <a:hlinkClick r:id="" action="ppaction://noaction"/>
            </a:endParaRPr>
          </a:p>
          <a:p>
            <a:r>
              <a:rPr lang="en-GB" dirty="0">
                <a:hlinkClick r:id="" action="ppaction://noaction"/>
              </a:rPr>
              <a:t>https://www.ted.com/talks/eli_pariser_beware_online_filter_bubbles/transcript?language=en</a:t>
            </a:r>
            <a:endParaRPr lang="en-GB" dirty="0">
              <a:hlinkClick r:id="rId4"/>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 sure you are not regurgitating information you are speaking onto your slides, or vice versa. </a:t>
            </a:r>
            <a:r>
              <a:rPr lang="en-US" sz="1200" b="1" i="0" kern="1200" dirty="0">
                <a:solidFill>
                  <a:schemeClr val="tx1"/>
                </a:solidFill>
                <a:effectLst/>
                <a:latin typeface="+mn-lt"/>
                <a:ea typeface="+mn-ea"/>
                <a:cs typeface="+mn-cs"/>
              </a:rPr>
              <a:t>Your slides should be a complement to what you are saying,</a:t>
            </a:r>
            <a:r>
              <a:rPr lang="en-US" sz="1200" b="0" i="0" kern="1200" dirty="0">
                <a:solidFill>
                  <a:schemeClr val="tx1"/>
                </a:solidFill>
                <a:effectLst/>
                <a:latin typeface="+mn-lt"/>
                <a:ea typeface="+mn-ea"/>
                <a:cs typeface="+mn-cs"/>
              </a:rPr>
              <a:t> a visual representation to enhance the understanding of your content, not a mirror image of your speech.</a:t>
            </a:r>
            <a:endParaRPr lang="en-GB" dirty="0">
              <a:hlinkClick r:id="" action="ppaction://noaction"/>
            </a:endParaRPr>
          </a:p>
          <a:p>
            <a:r>
              <a:rPr lang="en-GB" dirty="0">
                <a:hlinkClick r:id="" action="ppaction://noaction"/>
              </a:rPr>
              <a:t>https://www.inc.com/anna-guerrero/10-ted-talks-that-used-visual-graphics-to-win-the-audience.html</a:t>
            </a:r>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65</a:t>
            </a:fld>
            <a:endParaRPr lang="en-GB"/>
          </a:p>
        </p:txBody>
      </p:sp>
    </p:spTree>
    <p:extLst>
      <p:ext uri="{BB962C8B-B14F-4D97-AF65-F5344CB8AC3E}">
        <p14:creationId xmlns:p14="http://schemas.microsoft.com/office/powerpoint/2010/main" val="3619330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Talk: </a:t>
            </a:r>
            <a:endParaRPr lang="en-GB" dirty="0">
              <a:hlinkClick r:id="rId3"/>
            </a:endParaRPr>
          </a:p>
          <a:p>
            <a:r>
              <a:rPr lang="en-GB" dirty="0">
                <a:hlinkClick r:id="rId4"/>
              </a:rPr>
              <a:t>https://www.ted.com/talks/russell_foster_why_do_we_sleep?referrer=playlist-surprisingly_viral_ted_talks</a:t>
            </a:r>
            <a:endParaRPr lang="en-GB" dirty="0"/>
          </a:p>
          <a:p>
            <a:r>
              <a:rPr lang="en-US" sz="1200" b="0" i="0" kern="1200" dirty="0">
                <a:solidFill>
                  <a:schemeClr val="tx1"/>
                </a:solidFill>
                <a:effectLst/>
                <a:latin typeface="+mn-lt"/>
                <a:ea typeface="+mn-ea"/>
                <a:cs typeface="+mn-cs"/>
              </a:rPr>
              <a:t>Each illustration is not complements his spoken words, but also acts as a data visualization for statistics or important details to better explain the complex points of information in more understandable, accessible ways. Throughout his talk, on top of the detailed illustrations, Foster </a:t>
            </a:r>
            <a:r>
              <a:rPr lang="en-US" sz="1200" b="0" i="0" kern="1200" dirty="0" err="1">
                <a:solidFill>
                  <a:schemeClr val="tx1"/>
                </a:solidFill>
                <a:effectLst/>
                <a:latin typeface="+mn-lt"/>
                <a:ea typeface="+mn-ea"/>
                <a:cs typeface="+mn-cs"/>
              </a:rPr>
              <a:t>utilises</a:t>
            </a:r>
            <a:r>
              <a:rPr lang="en-US" sz="1200" b="0" i="0" kern="1200" dirty="0">
                <a:solidFill>
                  <a:schemeClr val="tx1"/>
                </a:solidFill>
                <a:effectLst/>
                <a:latin typeface="+mn-lt"/>
                <a:ea typeface="+mn-ea"/>
                <a:cs typeface="+mn-cs"/>
              </a:rPr>
              <a:t> props to even further immerse viewers and explain his points. </a:t>
            </a:r>
            <a:r>
              <a:rPr lang="en-US" sz="1200" b="1" i="0" kern="1200" dirty="0">
                <a:solidFill>
                  <a:schemeClr val="tx1"/>
                </a:solidFill>
                <a:effectLst/>
                <a:latin typeface="+mn-lt"/>
                <a:ea typeface="+mn-ea"/>
                <a:cs typeface="+mn-cs"/>
              </a:rPr>
              <a:t>Utilize visuals in whatever way you see fit to enhance your viewers understanding of your content.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98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Transitions are used to indicate movement from a completed thought to a new thought. Transitions indicate what idea is being left and what idea is coming up. </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294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Consider whether anything more can be with a slide to highlight the point it is trying to make.</a:t>
            </a:r>
          </a:p>
          <a:p>
            <a:r>
              <a:rPr lang="en-GB" sz="1200" kern="1200" dirty="0">
                <a:solidFill>
                  <a:schemeClr val="tx1"/>
                </a:solidFill>
                <a:effectLst/>
                <a:latin typeface="+mn-lt"/>
                <a:ea typeface="+mn-ea"/>
                <a:cs typeface="+mn-cs"/>
              </a:rPr>
              <a:t>This is especially true with graphs and charts. For example, if your point is that the rainfall in February is always greater than in October, and you show a graph of annual rainfall, you can highlight October and February in different colours. </a:t>
            </a: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2658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dirty="0">
                <a:hlinkClick r:id="rId3"/>
              </a:rPr>
              <a:t>https://www.ted.com/talks/david_epstein_are_athletes_really_getting_faster_better_stronger</a:t>
            </a:r>
            <a:endParaRPr lang="en-US" sz="1200" b="0" i="0" kern="1200" dirty="0">
              <a:solidFill>
                <a:schemeClr val="tx1"/>
              </a:solidFill>
              <a:effectLst/>
              <a:latin typeface="+mn-lt"/>
              <a:ea typeface="+mn-ea"/>
              <a:cs typeface="+mn-cs"/>
            </a:endParaRPr>
          </a:p>
          <a:p>
            <a:pPr lvl="0"/>
            <a:r>
              <a:rPr lang="en-US" sz="1200" b="0" i="0" kern="1200" dirty="0">
                <a:solidFill>
                  <a:schemeClr val="tx1"/>
                </a:solidFill>
                <a:effectLst/>
                <a:latin typeface="+mn-lt"/>
                <a:ea typeface="+mn-ea"/>
                <a:cs typeface="+mn-cs"/>
              </a:rPr>
              <a:t>This presentation by David Epstein delivers some impressive facts and numbers through striking data visualizations. By combining powerful athletic imagery, a striking use of color, and a consistent design theme, he creates a visually beautiful and captivating presentation. By using black and white masked imagery, occasional pops of color, powerful photographs and combining them together to create data visualization, he turns simple facts into striking pieces of information. Notice as well how Epstein uses color to draw the eye to certain elements of each slide, in this case, the neon green/yellow color is used to highlight important elements.</a:t>
            </a:r>
            <a:r>
              <a:rPr lang="en-US" sz="1200" b="1" i="0" kern="1200" dirty="0">
                <a:solidFill>
                  <a:schemeClr val="tx1"/>
                </a:solidFill>
                <a:effectLst/>
                <a:latin typeface="+mn-lt"/>
                <a:ea typeface="+mn-ea"/>
                <a:cs typeface="+mn-cs"/>
              </a:rPr>
              <a:t> Be intentional with your use of color and let it guide your viewers' eyes.</a:t>
            </a:r>
            <a:br>
              <a:rPr lang="en-US" dirty="0"/>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90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dirty="0">
                <a:hlinkClick r:id="rId3"/>
              </a:rPr>
              <a:t>https://www.ted.com/talks/david_epstein_are_athletes_really_getting_faster_better_stronger</a:t>
            </a:r>
            <a:endParaRPr lang="en-US" sz="1200" b="0" i="0" kern="1200" dirty="0">
              <a:solidFill>
                <a:schemeClr val="tx1"/>
              </a:solidFill>
              <a:effectLst/>
              <a:latin typeface="+mn-lt"/>
              <a:ea typeface="+mn-ea"/>
              <a:cs typeface="+mn-cs"/>
            </a:endParaRPr>
          </a:p>
          <a:p>
            <a:pPr lvl="0"/>
            <a:r>
              <a:rPr lang="en-US" sz="1200" b="0" i="0" kern="1200" dirty="0">
                <a:solidFill>
                  <a:schemeClr val="tx1"/>
                </a:solidFill>
                <a:effectLst/>
                <a:latin typeface="+mn-lt"/>
                <a:ea typeface="+mn-ea"/>
                <a:cs typeface="+mn-cs"/>
              </a:rPr>
              <a:t>This presentation by David Epstein delivers some impressive facts and numbers through striking data visualizations. By combining powerful athletic imagery, a striking use of color, and a consistent design theme, he creates a visually beautiful and captivating presentation. By using black and white masked imagery, occasional pops of color, powerful photographs and combining them together to create data visualization, he turns simple facts into striking pieces of information. Notice as well how Epstein uses color to draw the eye to certain elements of each slide, in this case, the neon green/yellow color is used to highlight important elements.</a:t>
            </a:r>
            <a:r>
              <a:rPr lang="en-US" sz="1200" b="1" i="0" kern="1200" dirty="0">
                <a:solidFill>
                  <a:schemeClr val="tx1"/>
                </a:solidFill>
                <a:effectLst/>
                <a:latin typeface="+mn-lt"/>
                <a:ea typeface="+mn-ea"/>
                <a:cs typeface="+mn-cs"/>
              </a:rPr>
              <a:t> Be intentional with your use of color and let it guide your viewers' eyes.</a:t>
            </a:r>
            <a:br>
              <a:rPr lang="en-US" dirty="0"/>
            </a:b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97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Font: One typeface per presentation</a:t>
            </a:r>
          </a:p>
          <a:p>
            <a:pPr lvl="0"/>
            <a:r>
              <a:rPr lang="en-GB" sz="1200" kern="1200" dirty="0">
                <a:solidFill>
                  <a:schemeClr val="tx1"/>
                </a:solidFill>
                <a:effectLst/>
                <a:latin typeface="+mn-lt"/>
                <a:ea typeface="+mn-ea"/>
                <a:cs typeface="+mn-cs"/>
              </a:rPr>
              <a:t>Recommendation: Medium-weight sans-serif fonts like Helvetica or Arial. </a:t>
            </a:r>
          </a:p>
          <a:p>
            <a:pPr lvl="0"/>
            <a:r>
              <a:rPr lang="en-GB" sz="1200" kern="1200" dirty="0">
                <a:solidFill>
                  <a:schemeClr val="tx1"/>
                </a:solidFill>
                <a:effectLst/>
                <a:latin typeface="+mn-lt"/>
                <a:ea typeface="+mn-ea"/>
                <a:cs typeface="+mn-cs"/>
              </a:rPr>
              <a:t>Do not use excessively thin fonts </a:t>
            </a:r>
          </a:p>
          <a:p>
            <a:pPr lvl="0"/>
            <a:r>
              <a:rPr lang="en-GB" sz="1200" kern="1200" dirty="0">
                <a:solidFill>
                  <a:schemeClr val="tx1"/>
                </a:solidFill>
                <a:effectLst/>
                <a:latin typeface="+mn-lt"/>
                <a:ea typeface="+mn-ea"/>
                <a:cs typeface="+mn-cs"/>
              </a:rPr>
              <a:t>Use 24 points or larger </a:t>
            </a:r>
          </a:p>
          <a:p>
            <a:pPr lvl="0"/>
            <a:r>
              <a:rPr lang="en-GB" sz="1200" kern="1200" dirty="0">
                <a:solidFill>
                  <a:schemeClr val="tx1"/>
                </a:solidFill>
                <a:effectLst/>
                <a:latin typeface="+mn-lt"/>
                <a:ea typeface="+mn-ea"/>
                <a:cs typeface="+mn-cs"/>
              </a:rPr>
              <a:t>Use at most three sizes of your chosen typeface per presentation: large size for titles; medium size for main ideas; small size for supporting ideas. </a:t>
            </a:r>
          </a:p>
          <a:p>
            <a:pPr lvl="0"/>
            <a:r>
              <a:rPr lang="en-GB" sz="1200" kern="1200" dirty="0">
                <a:solidFill>
                  <a:schemeClr val="tx1"/>
                </a:solidFill>
                <a:effectLst/>
                <a:latin typeface="+mn-lt"/>
                <a:ea typeface="+mn-ea"/>
                <a:cs typeface="+mn-cs"/>
              </a:rPr>
              <a:t>Font colour should contrast the background. </a:t>
            </a:r>
          </a:p>
          <a:p>
            <a:pPr lvl="0"/>
            <a:r>
              <a:rPr lang="en-GB" sz="1200" kern="1200" dirty="0">
                <a:solidFill>
                  <a:schemeClr val="tx1"/>
                </a:solidFill>
                <a:effectLst/>
                <a:latin typeface="+mn-lt"/>
                <a:ea typeface="+mn-ea"/>
                <a:cs typeface="+mn-cs"/>
              </a:rPr>
              <a:t>Avoid using bullet points, underlining or italicising as they may be hard to read. </a:t>
            </a:r>
          </a:p>
          <a:p>
            <a:pPr lvl="0"/>
            <a:r>
              <a:rPr lang="en-GB" sz="1200" kern="1200" dirty="0">
                <a:solidFill>
                  <a:schemeClr val="tx1"/>
                </a:solidFill>
                <a:effectLst/>
                <a:latin typeface="+mn-lt"/>
                <a:ea typeface="+mn-ea"/>
                <a:cs typeface="+mn-cs"/>
              </a:rPr>
              <a:t>Credit photos on each slide, but use small fonts in order not to distract. If all images are from one source, you can add one photo credit: “Photographs courtesy of National Geographic”. </a:t>
            </a:r>
          </a:p>
          <a:p>
            <a:pPr lvl="0"/>
            <a:r>
              <a:rPr lang="en-GB" sz="1200" kern="1200" dirty="0">
                <a:solidFill>
                  <a:schemeClr val="tx1"/>
                </a:solidFill>
                <a:effectLst/>
                <a:latin typeface="+mn-lt"/>
                <a:ea typeface="+mn-ea"/>
                <a:cs typeface="+mn-cs"/>
              </a:rPr>
              <a:t>Go easy on the effects and transitions. Most of these don’t do much to enhance the audience experience. At worst, they subtly suggest that the content of your slides is so uninteresting that a page flip or droplet transition will snap the audience out of their lethargy. If you must use them, use the most subtle ones, and keep it consistent.</a:t>
            </a:r>
          </a:p>
          <a:p>
            <a:pPr lvl="0"/>
            <a:r>
              <a:rPr lang="en-GB" sz="1200" kern="1200" dirty="0">
                <a:solidFill>
                  <a:schemeClr val="tx1"/>
                </a:solidFill>
                <a:effectLst/>
                <a:latin typeface="+mn-lt"/>
                <a:ea typeface="+mn-ea"/>
                <a:cs typeface="+mn-cs"/>
              </a:rPr>
              <a:t>Use masking to direct attention in images. If you want to point something out in a photo, you could use a big arrow, or you could ‘dupe-and-mask’.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645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Font: One typeface per presentation</a:t>
            </a:r>
          </a:p>
          <a:p>
            <a:pPr lvl="0"/>
            <a:r>
              <a:rPr lang="en-GB" sz="1200" kern="1200" dirty="0">
                <a:solidFill>
                  <a:schemeClr val="tx1"/>
                </a:solidFill>
                <a:effectLst/>
                <a:latin typeface="+mn-lt"/>
                <a:ea typeface="+mn-ea"/>
                <a:cs typeface="+mn-cs"/>
              </a:rPr>
              <a:t>Recommendation: Medium-weight sans-serif fonts like Helvetica or Arial. </a:t>
            </a:r>
          </a:p>
          <a:p>
            <a:pPr lvl="0"/>
            <a:r>
              <a:rPr lang="en-GB" sz="1200" kern="1200" dirty="0">
                <a:solidFill>
                  <a:schemeClr val="tx1"/>
                </a:solidFill>
                <a:effectLst/>
                <a:latin typeface="+mn-lt"/>
                <a:ea typeface="+mn-ea"/>
                <a:cs typeface="+mn-cs"/>
              </a:rPr>
              <a:t>Do not use excessively thin fonts </a:t>
            </a:r>
          </a:p>
          <a:p>
            <a:pPr lvl="0"/>
            <a:r>
              <a:rPr lang="en-GB" sz="1200" kern="1200" dirty="0">
                <a:solidFill>
                  <a:schemeClr val="tx1"/>
                </a:solidFill>
                <a:effectLst/>
                <a:latin typeface="+mn-lt"/>
                <a:ea typeface="+mn-ea"/>
                <a:cs typeface="+mn-cs"/>
              </a:rPr>
              <a:t>Use 24 points or larger </a:t>
            </a:r>
          </a:p>
          <a:p>
            <a:pPr lvl="0"/>
            <a:r>
              <a:rPr lang="en-GB" sz="1200" kern="1200" dirty="0">
                <a:solidFill>
                  <a:schemeClr val="tx1"/>
                </a:solidFill>
                <a:effectLst/>
                <a:latin typeface="+mn-lt"/>
                <a:ea typeface="+mn-ea"/>
                <a:cs typeface="+mn-cs"/>
              </a:rPr>
              <a:t>Use at most three sizes of your chosen typeface per presentation: large size for titles; medium size for main ideas; small size for supporting ideas. </a:t>
            </a:r>
          </a:p>
          <a:p>
            <a:pPr lvl="0"/>
            <a:r>
              <a:rPr lang="en-GB" sz="1200" kern="1200" dirty="0">
                <a:solidFill>
                  <a:schemeClr val="tx1"/>
                </a:solidFill>
                <a:effectLst/>
                <a:latin typeface="+mn-lt"/>
                <a:ea typeface="+mn-ea"/>
                <a:cs typeface="+mn-cs"/>
              </a:rPr>
              <a:t>Font colour should contrast the background. </a:t>
            </a:r>
          </a:p>
          <a:p>
            <a:pPr lvl="0"/>
            <a:r>
              <a:rPr lang="en-GB" sz="1200" kern="1200" dirty="0">
                <a:solidFill>
                  <a:schemeClr val="tx1"/>
                </a:solidFill>
                <a:effectLst/>
                <a:latin typeface="+mn-lt"/>
                <a:ea typeface="+mn-ea"/>
                <a:cs typeface="+mn-cs"/>
              </a:rPr>
              <a:t>Avoid using bullet points, underlining or italicising as they may be hard to read. </a:t>
            </a:r>
          </a:p>
          <a:p>
            <a:pPr lvl="0"/>
            <a:r>
              <a:rPr lang="en-GB" sz="1200" kern="1200" dirty="0">
                <a:solidFill>
                  <a:schemeClr val="tx1"/>
                </a:solidFill>
                <a:effectLst/>
                <a:latin typeface="+mn-lt"/>
                <a:ea typeface="+mn-ea"/>
                <a:cs typeface="+mn-cs"/>
              </a:rPr>
              <a:t>Credit photos on each slide, but use small fonts in order not to distract. If all images are from one source, you can add one photo credit: “Photographs courtesy of National Geographic”. </a:t>
            </a:r>
          </a:p>
          <a:p>
            <a:pPr lvl="0"/>
            <a:r>
              <a:rPr lang="en-GB" sz="1200" kern="1200" dirty="0">
                <a:solidFill>
                  <a:schemeClr val="tx1"/>
                </a:solidFill>
                <a:effectLst/>
                <a:latin typeface="+mn-lt"/>
                <a:ea typeface="+mn-ea"/>
                <a:cs typeface="+mn-cs"/>
              </a:rPr>
              <a:t>Go easy on the effects and transitions. Most of these don’t do much to enhance the audience experience. At worst, they subtly suggest that the content of your slides is so uninteresting that a page flip or droplet transition will snap the audience out of their lethargy. If you must use them, use the most subtle ones, and keep it consistent.</a:t>
            </a:r>
          </a:p>
          <a:p>
            <a:pPr lvl="0"/>
            <a:r>
              <a:rPr lang="en-GB" sz="1200" kern="1200" dirty="0">
                <a:solidFill>
                  <a:schemeClr val="tx1"/>
                </a:solidFill>
                <a:effectLst/>
                <a:latin typeface="+mn-lt"/>
                <a:ea typeface="+mn-ea"/>
                <a:cs typeface="+mn-cs"/>
              </a:rPr>
              <a:t>Use masking to direct attention in images. If you want to point something out in a photo, you could use a big arrow, or you could ‘dupe-and-mask’.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471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Other than pronunciation and articulation, successful communication depends as much on </a:t>
            </a:r>
            <a:r>
              <a:rPr lang="en-GB" u="sng" dirty="0"/>
              <a:t>intonation, stress and rhythm.</a:t>
            </a:r>
            <a:r>
              <a:rPr lang="en-GB" dirty="0"/>
              <a:t> These are known </a:t>
            </a:r>
            <a:r>
              <a:rPr lang="en-GB" u="sng" dirty="0"/>
              <a:t>as prosodic features</a:t>
            </a:r>
            <a:r>
              <a:rPr lang="en-GB" dirty="0"/>
              <a:t>: how sounds are put together in connected speech. Prosody helps to differentiate questions from sentences, to recognise a speaker’s emotional state and to clarify communication. In short, prosodic features (intonation, stress and rhythm) enhance the meaning of the speech.  </a:t>
            </a:r>
          </a:p>
          <a:p>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73</a:t>
            </a:fld>
            <a:endParaRPr lang="en-GB"/>
          </a:p>
        </p:txBody>
      </p:sp>
    </p:spTree>
    <p:extLst>
      <p:ext uri="{BB962C8B-B14F-4D97-AF65-F5344CB8AC3E}">
        <p14:creationId xmlns:p14="http://schemas.microsoft.com/office/powerpoint/2010/main" val="8503575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Other than pronunciation and articulation, successful communication depends as much on </a:t>
            </a:r>
            <a:r>
              <a:rPr lang="en-GB" u="sng" dirty="0"/>
              <a:t>intonation, stress and rhythm.</a:t>
            </a:r>
            <a:r>
              <a:rPr lang="en-GB" dirty="0"/>
              <a:t> These are known </a:t>
            </a:r>
            <a:r>
              <a:rPr lang="en-GB" u="sng" dirty="0"/>
              <a:t>as prosodic features</a:t>
            </a:r>
            <a:r>
              <a:rPr lang="en-GB" dirty="0"/>
              <a:t>: how sounds are put together in connected speech. Prosody helps to differentiate questions from sentences, to recognise a speaker’s emotional state and to clarify communication. In short, prosodic features (intonation, stress and rhythm) enhance the meaning of the speech.  </a:t>
            </a:r>
          </a:p>
          <a:p>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74</a:t>
            </a:fld>
            <a:endParaRPr lang="en-GB"/>
          </a:p>
        </p:txBody>
      </p:sp>
    </p:spTree>
    <p:extLst>
      <p:ext uri="{BB962C8B-B14F-4D97-AF65-F5344CB8AC3E}">
        <p14:creationId xmlns:p14="http://schemas.microsoft.com/office/powerpoint/2010/main" val="3482506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While TED talks require speakers to spend much time in the passionate quadrant, the key to holding audience interest is to use contrast by </a:t>
            </a:r>
            <a:r>
              <a:rPr lang="en-GB" sz="1200" u="sng" kern="1200" dirty="0">
                <a:solidFill>
                  <a:schemeClr val="tx1"/>
                </a:solidFill>
                <a:effectLst/>
                <a:latin typeface="+mn-lt"/>
                <a:ea typeface="+mn-ea"/>
                <a:cs typeface="+mn-cs"/>
              </a:rPr>
              <a:t>varying the use of the four quadrants above</a:t>
            </a:r>
            <a:r>
              <a:rPr lang="en-GB" sz="1200" kern="1200" dirty="0">
                <a:solidFill>
                  <a:schemeClr val="tx1"/>
                </a:solidFill>
                <a:effectLst/>
                <a:latin typeface="+mn-lt"/>
                <a:ea typeface="+mn-ea"/>
                <a:cs typeface="+mn-cs"/>
              </a:rPr>
              <a:t>. For example, during anecdotes and lighter moments, speed up. But when you are introducing key ideas or explaining something that is complex, slow down and insert pauses (authoritative). </a:t>
            </a: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75</a:t>
            </a:fld>
            <a:endParaRPr lang="en-GB"/>
          </a:p>
        </p:txBody>
      </p:sp>
    </p:spTree>
    <p:extLst>
      <p:ext uri="{BB962C8B-B14F-4D97-AF65-F5344CB8AC3E}">
        <p14:creationId xmlns:p14="http://schemas.microsoft.com/office/powerpoint/2010/main" val="4347452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To address a crowd of any size, it is advised by some that speakers would have to slow down, with dramatic pauses after each sentence. It is a style of speaking we recognise today as oration. We associate it with some of the most influential speeches in literature and history, from Martin Luther King’s “I have a dream” to Patrick Henry’s “Give me liberty, or give me death!”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But in most modern settings, oration is best used sparingly. Instead, adopt the tone of a passionate conversationalist who speaks </a:t>
            </a:r>
            <a:r>
              <a:rPr lang="en-GB" sz="1200" u="sng" kern="1200" dirty="0">
                <a:solidFill>
                  <a:schemeClr val="tx1"/>
                </a:solidFill>
                <a:effectLst/>
                <a:latin typeface="+mn-lt"/>
                <a:ea typeface="+mn-ea"/>
                <a:cs typeface="+mn-cs"/>
              </a:rPr>
              <a:t>intimately and authentically</a:t>
            </a:r>
            <a:r>
              <a:rPr lang="en-GB" sz="1200" kern="1200" dirty="0">
                <a:solidFill>
                  <a:schemeClr val="tx1"/>
                </a:solidFill>
                <a:effectLst/>
                <a:latin typeface="+mn-lt"/>
                <a:ea typeface="+mn-ea"/>
                <a:cs typeface="+mn-cs"/>
              </a:rPr>
              <a:t> to a crowd. Such tone may build connection and curiosity more easily than oration. </a:t>
            </a: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BECD2C10-EC65-4FE6-90C4-B941786E8A2B}" type="slidenum">
              <a:rPr lang="en-GB" smtClean="0"/>
              <a:t>76</a:t>
            </a:fld>
            <a:endParaRPr lang="en-GB"/>
          </a:p>
        </p:txBody>
      </p:sp>
    </p:spTree>
    <p:extLst>
      <p:ext uri="{BB962C8B-B14F-4D97-AF65-F5344CB8AC3E}">
        <p14:creationId xmlns:p14="http://schemas.microsoft.com/office/powerpoint/2010/main" val="1447705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Internal previews direct the audience to what areas will be covered next. Internal previews generally appear once the speaker has finished a transition and after a new main point. The speaker simply previews the </a:t>
            </a:r>
            <a:r>
              <a:rPr lang="en-GB" sz="1200" kern="1200" dirty="0" err="1">
                <a:solidFill>
                  <a:schemeClr val="tx1"/>
                </a:solidFill>
                <a:effectLst/>
                <a:latin typeface="+mn-lt"/>
                <a:ea typeface="+mn-ea"/>
                <a:cs typeface="+mn-cs"/>
              </a:rPr>
              <a:t>subpoints</a:t>
            </a:r>
            <a:r>
              <a:rPr lang="en-GB" sz="1200" kern="1200" dirty="0">
                <a:solidFill>
                  <a:schemeClr val="tx1"/>
                </a:solidFill>
                <a:effectLst/>
                <a:latin typeface="+mn-lt"/>
                <a:ea typeface="+mn-ea"/>
                <a:cs typeface="+mn-cs"/>
              </a:rPr>
              <a:t> which make up the point being addressed. </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018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Internal summaries are the flip side of internal previews. Rather than indicating what </a:t>
            </a:r>
            <a:r>
              <a:rPr lang="en-GB" sz="1200" kern="1200" dirty="0" err="1">
                <a:solidFill>
                  <a:schemeClr val="tx1"/>
                </a:solidFill>
                <a:effectLst/>
                <a:latin typeface="+mn-lt"/>
                <a:ea typeface="+mn-ea"/>
                <a:cs typeface="+mn-cs"/>
              </a:rPr>
              <a:t>subpoints</a:t>
            </a:r>
            <a:r>
              <a:rPr lang="en-GB" sz="1200" kern="1200" dirty="0">
                <a:solidFill>
                  <a:schemeClr val="tx1"/>
                </a:solidFill>
                <a:effectLst/>
                <a:latin typeface="+mn-lt"/>
                <a:ea typeface="+mn-ea"/>
                <a:cs typeface="+mn-cs"/>
              </a:rPr>
              <a:t> are to follow in the speech, internal summaries remind the listeners what </a:t>
            </a:r>
            <a:r>
              <a:rPr lang="en-GB" sz="1200" kern="1200" dirty="0" err="1">
                <a:solidFill>
                  <a:schemeClr val="tx1"/>
                </a:solidFill>
                <a:effectLst/>
                <a:latin typeface="+mn-lt"/>
                <a:ea typeface="+mn-ea"/>
                <a:cs typeface="+mn-cs"/>
              </a:rPr>
              <a:t>subpoints</a:t>
            </a:r>
            <a:r>
              <a:rPr lang="en-GB" sz="1200" kern="1200" dirty="0">
                <a:solidFill>
                  <a:schemeClr val="tx1"/>
                </a:solidFill>
                <a:effectLst/>
                <a:latin typeface="+mn-lt"/>
                <a:ea typeface="+mn-ea"/>
                <a:cs typeface="+mn-cs"/>
              </a:rPr>
              <a:t> have been discussed. Internal summaries are excellent ways to reinforce and clarify ideas which are essential for the audience to remember. </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49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Signposts are short statements which tell the audience where the speaker is in the speech. Often, signposts are numbers of words which suggest that what the speaker is about to say is important. The following are examples of signposts.</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2C10-EC65-4FE6-90C4-B941786E8A2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69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321081D7-1301-42F2-B2D3-4733A5A00F7F}" type="slidenum">
              <a:rPr lang="en-GB" smtClean="0"/>
              <a:t>18</a:t>
            </a:fld>
            <a:endParaRPr lang="en-GB"/>
          </a:p>
        </p:txBody>
      </p:sp>
    </p:spTree>
    <p:extLst>
      <p:ext uri="{BB962C8B-B14F-4D97-AF65-F5344CB8AC3E}">
        <p14:creationId xmlns:p14="http://schemas.microsoft.com/office/powerpoint/2010/main" val="4052392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1081D7-1301-42F2-B2D3-4733A5A00F7F}" type="slidenum">
              <a:rPr lang="en-GB" smtClean="0"/>
              <a:t>19</a:t>
            </a:fld>
            <a:endParaRPr lang="en-GB"/>
          </a:p>
        </p:txBody>
      </p:sp>
    </p:spTree>
    <p:extLst>
      <p:ext uri="{BB962C8B-B14F-4D97-AF65-F5344CB8AC3E}">
        <p14:creationId xmlns:p14="http://schemas.microsoft.com/office/powerpoint/2010/main" val="2081929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https://www.forbes.com/sites/steveolenski/2018/06/15/the-cmos-guide-to-using-humor-in-marketing/#21a3569762bf</a:t>
            </a:r>
            <a:endParaRPr lang="en-GB" dirty="0"/>
          </a:p>
          <a:p>
            <a:r>
              <a:rPr lang="en-US" dirty="0" err="1"/>
              <a:t>Humour</a:t>
            </a:r>
            <a:r>
              <a:rPr lang="en-US" dirty="0"/>
              <a:t> can be attention</a:t>
            </a:r>
            <a:r>
              <a:rPr lang="en-US" baseline="0" dirty="0"/>
              <a:t> grabbing and makes the speaker relatable. </a:t>
            </a:r>
          </a:p>
          <a:p>
            <a:r>
              <a:rPr lang="en-US" baseline="0" dirty="0"/>
              <a:t>However </a:t>
            </a:r>
            <a:r>
              <a:rPr lang="en-US" baseline="0" dirty="0" err="1"/>
              <a:t>humour</a:t>
            </a:r>
            <a:r>
              <a:rPr lang="en-US" baseline="0" dirty="0"/>
              <a:t> may not be understood at best, and can be offensive at worse. It can also trivialize certain ideas. </a:t>
            </a:r>
            <a:endParaRPr lang="en-GB" dirty="0"/>
          </a:p>
        </p:txBody>
      </p:sp>
      <p:sp>
        <p:nvSpPr>
          <p:cNvPr id="4" name="Slide Number Placeholder 3"/>
          <p:cNvSpPr>
            <a:spLocks noGrp="1"/>
          </p:cNvSpPr>
          <p:nvPr>
            <p:ph type="sldNum" sz="quarter" idx="10"/>
          </p:nvPr>
        </p:nvSpPr>
        <p:spPr/>
        <p:txBody>
          <a:bodyPr/>
          <a:lstStyle/>
          <a:p>
            <a:fld id="{321081D7-1301-42F2-B2D3-4733A5A00F7F}" type="slidenum">
              <a:rPr lang="en-GB" smtClean="0"/>
              <a:t>20</a:t>
            </a:fld>
            <a:endParaRPr lang="en-GB"/>
          </a:p>
        </p:txBody>
      </p:sp>
    </p:spTree>
    <p:extLst>
      <p:ext uri="{BB962C8B-B14F-4D97-AF65-F5344CB8AC3E}">
        <p14:creationId xmlns:p14="http://schemas.microsoft.com/office/powerpoint/2010/main" val="1544909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8" name="Picture 2" descr="D:\KBM-정애\014-Fullppt\PNG이미지\paper-bulb.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37308" y="724817"/>
            <a:ext cx="2320147" cy="345638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a:extLst>
              <a:ext uri="{FF2B5EF4-FFF2-40B4-BE49-F238E27FC236}">
                <a16:creationId xmlns:a16="http://schemas.microsoft.com/office/drawing/2014/main" id="{AC64DFBE-D021-44BF-84ED-0689DA97925D}"/>
              </a:ext>
            </a:extLst>
          </p:cNvPr>
          <p:cNvSpPr>
            <a:spLocks noGrp="1"/>
          </p:cNvSpPr>
          <p:nvPr>
            <p:ph type="body" sz="quarter" idx="11" hasCustomPrompt="1"/>
          </p:nvPr>
        </p:nvSpPr>
        <p:spPr>
          <a:xfrm>
            <a:off x="1" y="5292083"/>
            <a:ext cx="12191999" cy="576000"/>
          </a:xfrm>
          <a:prstGeom prst="rect">
            <a:avLst/>
          </a:prstGeom>
        </p:spPr>
        <p:txBody>
          <a:bodyPr lIns="108000" anchor="ctr"/>
          <a:lstStyle>
            <a:lvl1pPr marL="0" indent="0" algn="ctr">
              <a:buNone/>
              <a:defRPr sz="1600" b="1" baseline="0">
                <a:solidFill>
                  <a:schemeClr val="tx1">
                    <a:lumMod val="75000"/>
                    <a:lumOff val="25000"/>
                  </a:schemeClr>
                </a:solidFill>
                <a:effectLst/>
                <a:latin typeface="+mn-lt"/>
                <a:cs typeface="Arial" pitchFamily="34" charset="0"/>
              </a:defRPr>
            </a:lvl1pPr>
          </a:lstStyle>
          <a:p>
            <a:pPr lvl="0"/>
            <a:r>
              <a:rPr lang="en-US" altLang="ko-KR" dirty="0"/>
              <a:t>INSTERT THE TITLE</a:t>
            </a:r>
          </a:p>
          <a:p>
            <a:pPr lvl="0"/>
            <a:r>
              <a:rPr lang="en-US" altLang="ko-KR" dirty="0"/>
              <a:t>OF YOUR PRESENTATION HERE</a:t>
            </a:r>
            <a:endParaRPr lang="ko-KR" altLang="en-US" dirty="0"/>
          </a:p>
        </p:txBody>
      </p:sp>
      <p:sp>
        <p:nvSpPr>
          <p:cNvPr id="9" name="제목 1">
            <a:extLst>
              <a:ext uri="{FF2B5EF4-FFF2-40B4-BE49-F238E27FC236}">
                <a16:creationId xmlns:a16="http://schemas.microsoft.com/office/drawing/2014/main" id="{68088BE3-25C4-4317-8E12-7D1A9D0903F6}"/>
              </a:ext>
            </a:extLst>
          </p:cNvPr>
          <p:cNvSpPr>
            <a:spLocks noGrp="1"/>
          </p:cNvSpPr>
          <p:nvPr>
            <p:ph type="title" hasCustomPrompt="1"/>
          </p:nvPr>
        </p:nvSpPr>
        <p:spPr>
          <a:xfrm>
            <a:off x="0" y="4556556"/>
            <a:ext cx="12191997" cy="720000"/>
          </a:xfrm>
          <a:prstGeom prst="rect">
            <a:avLst/>
          </a:prstGeom>
        </p:spPr>
        <p:txBody>
          <a:bodyPr anchor="ctr">
            <a:noAutofit/>
          </a:bodyPr>
          <a:lstStyle>
            <a:lvl1pPr algn="ctr">
              <a:defRPr sz="4800" b="1" baseline="0">
                <a:solidFill>
                  <a:schemeClr val="tx1">
                    <a:lumMod val="75000"/>
                    <a:lumOff val="25000"/>
                  </a:schemeClr>
                </a:solidFill>
                <a:effectLst/>
                <a:latin typeface="+mj-lt"/>
                <a:cs typeface="Arial" pitchFamily="34" charset="0"/>
              </a:defRPr>
            </a:lvl1pPr>
          </a:lstStyle>
          <a:p>
            <a:r>
              <a:rPr lang="en-US" altLang="ko-KR" dirty="0"/>
              <a:t>FREE PPT TEMPLATES</a:t>
            </a:r>
            <a:endParaRPr lang="ko-KR" altLang="en-US" dirty="0"/>
          </a:p>
        </p:txBody>
      </p:sp>
    </p:spTree>
    <p:extLst>
      <p:ext uri="{BB962C8B-B14F-4D97-AF65-F5344CB8AC3E}">
        <p14:creationId xmlns:p14="http://schemas.microsoft.com/office/powerpoint/2010/main" val="609978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A66A57C-F499-4CE0-80F9-897BDB6F9C61}" type="datetimeFigureOut">
              <a:rPr lang="en-GB" smtClean="0"/>
              <a:t>22/07/2024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7A5294B-8D62-481F-BC3D-714385896333}" type="slidenum">
              <a:rPr lang="en-GB" smtClean="0"/>
              <a:t>‹#›</a:t>
            </a:fld>
            <a:endParaRPr lang="en-GB"/>
          </a:p>
        </p:txBody>
      </p:sp>
    </p:spTree>
    <p:extLst>
      <p:ext uri="{BB962C8B-B14F-4D97-AF65-F5344CB8AC3E}">
        <p14:creationId xmlns:p14="http://schemas.microsoft.com/office/powerpoint/2010/main" val="1186332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6A57C-F499-4CE0-80F9-897BDB6F9C61}" type="datetimeFigureOut">
              <a:rPr lang="en-GB" smtClean="0"/>
              <a:t>22/07/2024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7A5294B-8D62-481F-BC3D-714385896333}" type="slidenum">
              <a:rPr lang="en-GB" smtClean="0"/>
              <a:t>‹#›</a:t>
            </a:fld>
            <a:endParaRPr lang="en-GB"/>
          </a:p>
        </p:txBody>
      </p:sp>
    </p:spTree>
    <p:extLst>
      <p:ext uri="{BB962C8B-B14F-4D97-AF65-F5344CB8AC3E}">
        <p14:creationId xmlns:p14="http://schemas.microsoft.com/office/powerpoint/2010/main" val="15752361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6A57C-F499-4CE0-80F9-897BDB6F9C61}" type="datetimeFigureOut">
              <a:rPr lang="en-GB" smtClean="0"/>
              <a:t>22/07/2024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7A5294B-8D62-481F-BC3D-714385896333}" type="slidenum">
              <a:rPr lang="en-GB" smtClean="0"/>
              <a:t>‹#›</a:t>
            </a:fld>
            <a:endParaRPr lang="en-GB"/>
          </a:p>
        </p:txBody>
      </p:sp>
    </p:spTree>
    <p:extLst>
      <p:ext uri="{BB962C8B-B14F-4D97-AF65-F5344CB8AC3E}">
        <p14:creationId xmlns:p14="http://schemas.microsoft.com/office/powerpoint/2010/main" val="3775093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A66A57C-F499-4CE0-80F9-897BDB6F9C61}" type="datetimeFigureOut">
              <a:rPr lang="en-GB" smtClean="0"/>
              <a:t>22/07/2024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7A5294B-8D62-481F-BC3D-714385896333}" type="slidenum">
              <a:rPr lang="en-GB" smtClean="0"/>
              <a:t>‹#›</a:t>
            </a:fld>
            <a:endParaRPr lang="en-GB"/>
          </a:p>
        </p:txBody>
      </p:sp>
    </p:spTree>
    <p:extLst>
      <p:ext uri="{BB962C8B-B14F-4D97-AF65-F5344CB8AC3E}">
        <p14:creationId xmlns:p14="http://schemas.microsoft.com/office/powerpoint/2010/main" val="2511252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A66A57C-F499-4CE0-80F9-897BDB6F9C61}" type="datetimeFigureOut">
              <a:rPr lang="en-GB" smtClean="0"/>
              <a:t>22/07/2024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7A5294B-8D62-481F-BC3D-714385896333}" type="slidenum">
              <a:rPr lang="en-GB" smtClean="0"/>
              <a:t>‹#›</a:t>
            </a:fld>
            <a:endParaRPr lang="en-GB"/>
          </a:p>
        </p:txBody>
      </p:sp>
    </p:spTree>
    <p:extLst>
      <p:ext uri="{BB962C8B-B14F-4D97-AF65-F5344CB8AC3E}">
        <p14:creationId xmlns:p14="http://schemas.microsoft.com/office/powerpoint/2010/main" val="1670365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A66A57C-F499-4CE0-80F9-897BDB6F9C61}" type="datetimeFigureOut">
              <a:rPr lang="en-GB" smtClean="0"/>
              <a:t>22/07/2024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7A5294B-8D62-481F-BC3D-714385896333}" type="slidenum">
              <a:rPr lang="en-GB" smtClean="0"/>
              <a:t>‹#›</a:t>
            </a:fld>
            <a:endParaRPr lang="en-GB"/>
          </a:p>
        </p:txBody>
      </p:sp>
    </p:spTree>
    <p:extLst>
      <p:ext uri="{BB962C8B-B14F-4D97-AF65-F5344CB8AC3E}">
        <p14:creationId xmlns:p14="http://schemas.microsoft.com/office/powerpoint/2010/main" val="127948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5938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2757386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7E12C7-E5E6-4B9A-88FB-432FBA807B38}" type="datetimeFigureOut">
              <a:rPr lang="en-GB" smtClean="0"/>
              <a:t>22/07/2024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34C3F5-782C-4775-A7D1-F6032B5D4455}" type="slidenum">
              <a:rPr lang="en-GB" smtClean="0"/>
              <a:t>‹#›</a:t>
            </a:fld>
            <a:endParaRPr lang="en-GB"/>
          </a:p>
        </p:txBody>
      </p:sp>
    </p:spTree>
    <p:extLst>
      <p:ext uri="{BB962C8B-B14F-4D97-AF65-F5344CB8AC3E}">
        <p14:creationId xmlns:p14="http://schemas.microsoft.com/office/powerpoint/2010/main" val="2697770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7E12C7-E5E6-4B9A-88FB-432FBA807B38}" type="datetimeFigureOut">
              <a:rPr lang="en-GB" smtClean="0"/>
              <a:t>22/07/2024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34C3F5-782C-4775-A7D1-F6032B5D4455}" type="slidenum">
              <a:rPr lang="en-GB" smtClean="0"/>
              <a:t>‹#›</a:t>
            </a:fld>
            <a:endParaRPr lang="en-GB"/>
          </a:p>
        </p:txBody>
      </p:sp>
    </p:spTree>
    <p:extLst>
      <p:ext uri="{BB962C8B-B14F-4D97-AF65-F5344CB8AC3E}">
        <p14:creationId xmlns:p14="http://schemas.microsoft.com/office/powerpoint/2010/main" val="349736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4" name="Rectangle 3"/>
          <p:cNvSpPr/>
          <p:nvPr userDrawn="1"/>
        </p:nvSpPr>
        <p:spPr>
          <a:xfrm>
            <a:off x="-1" y="4004733"/>
            <a:ext cx="12192001" cy="2853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 name="Picture Placeholder 2"/>
          <p:cNvSpPr>
            <a:spLocks noGrp="1"/>
          </p:cNvSpPr>
          <p:nvPr>
            <p:ph type="pic" idx="1" hasCustomPrompt="1"/>
          </p:nvPr>
        </p:nvSpPr>
        <p:spPr>
          <a:xfrm>
            <a:off x="1007435" y="2876733"/>
            <a:ext cx="2256000" cy="2256000"/>
          </a:xfrm>
          <a:prstGeom prst="ellipse">
            <a:avLst/>
          </a:prstGeom>
          <a:solidFill>
            <a:schemeClr val="bg1">
              <a:lumMod val="95000"/>
            </a:schemeClr>
          </a:solidFill>
          <a:ln w="50800">
            <a:solidFill>
              <a:schemeClr val="accent1"/>
            </a:solidFill>
          </a:ln>
        </p:spPr>
        <p:txBody>
          <a:bodyPr anchor="ctr"/>
          <a:lstStyle>
            <a:lvl1pPr marL="0" indent="0" algn="ctr">
              <a:buNone/>
              <a:defRPr sz="1600" baseline="0">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5" name="Title 1"/>
          <p:cNvSpPr>
            <a:spLocks noGrp="1"/>
          </p:cNvSpPr>
          <p:nvPr>
            <p:ph type="title" hasCustomPrompt="1"/>
          </p:nvPr>
        </p:nvSpPr>
        <p:spPr>
          <a:xfrm>
            <a:off x="0" y="68628"/>
            <a:ext cx="12192000" cy="864095"/>
          </a:xfrm>
          <a:prstGeom prst="rect">
            <a:avLst/>
          </a:prstGeom>
        </p:spPr>
        <p:txBody>
          <a:bodyPr anchor="ctr"/>
          <a:lstStyle>
            <a:lvl1pPr algn="ctr">
              <a:defRPr sz="4800" b="1" baseline="0">
                <a:solidFill>
                  <a:schemeClr val="tx1">
                    <a:lumMod val="75000"/>
                    <a:lumOff val="25000"/>
                  </a:schemeClr>
                </a:solidFill>
                <a:latin typeface="+mj-lt"/>
                <a:cs typeface="Arial" pitchFamily="34" charset="0"/>
              </a:defRPr>
            </a:lvl1pPr>
          </a:lstStyle>
          <a:p>
            <a:r>
              <a:rPr lang="en-US" altLang="ko-KR" dirty="0"/>
              <a:t> Free PPT _ Click to add title</a:t>
            </a:r>
            <a:endParaRPr lang="ko-KR" altLang="en-US" dirty="0"/>
          </a:p>
        </p:txBody>
      </p:sp>
      <p:sp>
        <p:nvSpPr>
          <p:cNvPr id="6" name="Text Placeholder 9">
            <a:extLst>
              <a:ext uri="{FF2B5EF4-FFF2-40B4-BE49-F238E27FC236}">
                <a16:creationId xmlns:a16="http://schemas.microsoft.com/office/drawing/2014/main" id="{AAFCF31D-C6CE-4C4C-AE5A-2A4429FEF277}"/>
              </a:ext>
            </a:extLst>
          </p:cNvPr>
          <p:cNvSpPr>
            <a:spLocks noGrp="1"/>
          </p:cNvSpPr>
          <p:nvPr>
            <p:ph type="body" sz="quarter" idx="12" hasCustomPrompt="1"/>
          </p:nvPr>
        </p:nvSpPr>
        <p:spPr>
          <a:xfrm>
            <a:off x="-1" y="932755"/>
            <a:ext cx="12191999" cy="288000"/>
          </a:xfrm>
          <a:prstGeom prst="rect">
            <a:avLst/>
          </a:prstGeom>
        </p:spPr>
        <p:txBody>
          <a:bodyPr lIns="108000" anchor="ctr"/>
          <a:lstStyle>
            <a:lvl1pPr marL="0" indent="0" algn="ctr">
              <a:buNone/>
              <a:defRPr sz="1600" b="0" baseline="0">
                <a:solidFill>
                  <a:schemeClr val="tx1">
                    <a:lumMod val="75000"/>
                    <a:lumOff val="25000"/>
                  </a:schemeClr>
                </a:solidFill>
                <a:effectLst/>
                <a:latin typeface="+mn-lt"/>
                <a:cs typeface="Arial" pitchFamily="34" charset="0"/>
              </a:defRPr>
            </a:lvl1pPr>
          </a:lstStyle>
          <a:p>
            <a:pPr lvl="0"/>
            <a:r>
              <a:rPr lang="en-US" altLang="ko-KR" dirty="0"/>
              <a:t>This text con be replaced with your own text</a:t>
            </a:r>
            <a:endParaRPr lang="ko-KR" altLang="en-US" dirty="0"/>
          </a:p>
        </p:txBody>
      </p:sp>
    </p:spTree>
    <p:extLst>
      <p:ext uri="{BB962C8B-B14F-4D97-AF65-F5344CB8AC3E}">
        <p14:creationId xmlns:p14="http://schemas.microsoft.com/office/powerpoint/2010/main" val="9902348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7E12C7-E5E6-4B9A-88FB-432FBA807B38}" type="datetimeFigureOut">
              <a:rPr lang="en-GB" smtClean="0"/>
              <a:t>22/07/2024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34C3F5-782C-4775-A7D1-F6032B5D4455}" type="slidenum">
              <a:rPr lang="en-GB" smtClean="0"/>
              <a:t>‹#›</a:t>
            </a:fld>
            <a:endParaRPr lang="en-GB"/>
          </a:p>
        </p:txBody>
      </p:sp>
    </p:spTree>
    <p:extLst>
      <p:ext uri="{BB962C8B-B14F-4D97-AF65-F5344CB8AC3E}">
        <p14:creationId xmlns:p14="http://schemas.microsoft.com/office/powerpoint/2010/main" val="2129922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7E12C7-E5E6-4B9A-88FB-432FBA807B38}" type="datetimeFigureOut">
              <a:rPr lang="en-GB" smtClean="0"/>
              <a:t>22/07/2024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34C3F5-782C-4775-A7D1-F6032B5D4455}" type="slidenum">
              <a:rPr lang="en-GB" smtClean="0"/>
              <a:t>‹#›</a:t>
            </a:fld>
            <a:endParaRPr lang="en-GB"/>
          </a:p>
        </p:txBody>
      </p:sp>
    </p:spTree>
    <p:extLst>
      <p:ext uri="{BB962C8B-B14F-4D97-AF65-F5344CB8AC3E}">
        <p14:creationId xmlns:p14="http://schemas.microsoft.com/office/powerpoint/2010/main" val="11822512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7E12C7-E5E6-4B9A-88FB-432FBA807B38}" type="datetimeFigureOut">
              <a:rPr lang="en-GB" smtClean="0"/>
              <a:t>22/07/2024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B34C3F5-782C-4775-A7D1-F6032B5D4455}" type="slidenum">
              <a:rPr lang="en-GB" smtClean="0"/>
              <a:t>‹#›</a:t>
            </a:fld>
            <a:endParaRPr lang="en-GB"/>
          </a:p>
        </p:txBody>
      </p:sp>
    </p:spTree>
    <p:extLst>
      <p:ext uri="{BB962C8B-B14F-4D97-AF65-F5344CB8AC3E}">
        <p14:creationId xmlns:p14="http://schemas.microsoft.com/office/powerpoint/2010/main" val="3637671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7E12C7-E5E6-4B9A-88FB-432FBA807B38}" type="datetimeFigureOut">
              <a:rPr lang="en-GB" smtClean="0"/>
              <a:t>22/07/2024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B34C3F5-782C-4775-A7D1-F6032B5D4455}" type="slidenum">
              <a:rPr lang="en-GB" smtClean="0"/>
              <a:t>‹#›</a:t>
            </a:fld>
            <a:endParaRPr lang="en-GB"/>
          </a:p>
        </p:txBody>
      </p:sp>
    </p:spTree>
    <p:extLst>
      <p:ext uri="{BB962C8B-B14F-4D97-AF65-F5344CB8AC3E}">
        <p14:creationId xmlns:p14="http://schemas.microsoft.com/office/powerpoint/2010/main" val="25656632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7E12C7-E5E6-4B9A-88FB-432FBA807B38}" type="datetimeFigureOut">
              <a:rPr lang="en-GB" smtClean="0"/>
              <a:t>22/07/2024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B34C3F5-782C-4775-A7D1-F6032B5D4455}" type="slidenum">
              <a:rPr lang="en-GB" smtClean="0"/>
              <a:t>‹#›</a:t>
            </a:fld>
            <a:endParaRPr lang="en-GB"/>
          </a:p>
        </p:txBody>
      </p:sp>
    </p:spTree>
    <p:extLst>
      <p:ext uri="{BB962C8B-B14F-4D97-AF65-F5344CB8AC3E}">
        <p14:creationId xmlns:p14="http://schemas.microsoft.com/office/powerpoint/2010/main" val="20235561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7E12C7-E5E6-4B9A-88FB-432FBA807B38}" type="datetimeFigureOut">
              <a:rPr lang="en-GB" smtClean="0"/>
              <a:t>22/07/2024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34C3F5-782C-4775-A7D1-F6032B5D4455}" type="slidenum">
              <a:rPr lang="en-GB" smtClean="0"/>
              <a:t>‹#›</a:t>
            </a:fld>
            <a:endParaRPr lang="en-GB"/>
          </a:p>
        </p:txBody>
      </p:sp>
    </p:spTree>
    <p:extLst>
      <p:ext uri="{BB962C8B-B14F-4D97-AF65-F5344CB8AC3E}">
        <p14:creationId xmlns:p14="http://schemas.microsoft.com/office/powerpoint/2010/main" val="5366804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7E12C7-E5E6-4B9A-88FB-432FBA807B38}" type="datetimeFigureOut">
              <a:rPr lang="en-GB" smtClean="0"/>
              <a:t>22/07/2024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B34C3F5-782C-4775-A7D1-F6032B5D4455}" type="slidenum">
              <a:rPr lang="en-GB" smtClean="0"/>
              <a:t>‹#›</a:t>
            </a:fld>
            <a:endParaRPr lang="en-GB"/>
          </a:p>
        </p:txBody>
      </p:sp>
    </p:spTree>
    <p:extLst>
      <p:ext uri="{BB962C8B-B14F-4D97-AF65-F5344CB8AC3E}">
        <p14:creationId xmlns:p14="http://schemas.microsoft.com/office/powerpoint/2010/main" val="1503920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7E12C7-E5E6-4B9A-88FB-432FBA807B38}" type="datetimeFigureOut">
              <a:rPr lang="en-GB" smtClean="0"/>
              <a:t>22/07/2024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34C3F5-782C-4775-A7D1-F6032B5D4455}" type="slidenum">
              <a:rPr lang="en-GB" smtClean="0"/>
              <a:t>‹#›</a:t>
            </a:fld>
            <a:endParaRPr lang="en-GB"/>
          </a:p>
        </p:txBody>
      </p:sp>
    </p:spTree>
    <p:extLst>
      <p:ext uri="{BB962C8B-B14F-4D97-AF65-F5344CB8AC3E}">
        <p14:creationId xmlns:p14="http://schemas.microsoft.com/office/powerpoint/2010/main" val="2015265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7E12C7-E5E6-4B9A-88FB-432FBA807B38}" type="datetimeFigureOut">
              <a:rPr lang="en-GB" smtClean="0"/>
              <a:t>22/07/2024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B34C3F5-782C-4775-A7D1-F6032B5D4455}" type="slidenum">
              <a:rPr lang="en-GB" smtClean="0"/>
              <a:t>‹#›</a:t>
            </a:fld>
            <a:endParaRPr lang="en-GB"/>
          </a:p>
        </p:txBody>
      </p:sp>
    </p:spTree>
    <p:extLst>
      <p:ext uri="{BB962C8B-B14F-4D97-AF65-F5344CB8AC3E}">
        <p14:creationId xmlns:p14="http://schemas.microsoft.com/office/powerpoint/2010/main" val="1403570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10667" y="1400684"/>
            <a:ext cx="4331200" cy="3226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7200" b="0">
                <a:latin typeface="Staatliches"/>
                <a:ea typeface="Staatliches"/>
                <a:cs typeface="Staatliches"/>
                <a:sym typeface="Staatliches"/>
              </a:defRPr>
            </a:lvl1pPr>
            <a:lvl2pPr lvl="1" algn="ctr" rtl="0">
              <a:spcBef>
                <a:spcPts val="0"/>
              </a:spcBef>
              <a:spcAft>
                <a:spcPts val="0"/>
              </a:spcAft>
              <a:buClr>
                <a:srgbClr val="FCBF4A"/>
              </a:buClr>
              <a:buSzPts val="5200"/>
              <a:buNone/>
              <a:defRPr sz="6933">
                <a:solidFill>
                  <a:srgbClr val="FCBF4A"/>
                </a:solidFill>
              </a:defRPr>
            </a:lvl2pPr>
            <a:lvl3pPr lvl="2" algn="ctr" rtl="0">
              <a:spcBef>
                <a:spcPts val="0"/>
              </a:spcBef>
              <a:spcAft>
                <a:spcPts val="0"/>
              </a:spcAft>
              <a:buClr>
                <a:srgbClr val="FCBF4A"/>
              </a:buClr>
              <a:buSzPts val="5200"/>
              <a:buNone/>
              <a:defRPr sz="6933">
                <a:solidFill>
                  <a:srgbClr val="FCBF4A"/>
                </a:solidFill>
              </a:defRPr>
            </a:lvl3pPr>
            <a:lvl4pPr lvl="3" algn="ctr" rtl="0">
              <a:spcBef>
                <a:spcPts val="0"/>
              </a:spcBef>
              <a:spcAft>
                <a:spcPts val="0"/>
              </a:spcAft>
              <a:buClr>
                <a:srgbClr val="FCBF4A"/>
              </a:buClr>
              <a:buSzPts val="5200"/>
              <a:buNone/>
              <a:defRPr sz="6933">
                <a:solidFill>
                  <a:srgbClr val="FCBF4A"/>
                </a:solidFill>
              </a:defRPr>
            </a:lvl4pPr>
            <a:lvl5pPr lvl="4" algn="ctr" rtl="0">
              <a:spcBef>
                <a:spcPts val="0"/>
              </a:spcBef>
              <a:spcAft>
                <a:spcPts val="0"/>
              </a:spcAft>
              <a:buClr>
                <a:srgbClr val="FCBF4A"/>
              </a:buClr>
              <a:buSzPts val="5200"/>
              <a:buNone/>
              <a:defRPr sz="6933">
                <a:solidFill>
                  <a:srgbClr val="FCBF4A"/>
                </a:solidFill>
              </a:defRPr>
            </a:lvl5pPr>
            <a:lvl6pPr lvl="5" algn="ctr" rtl="0">
              <a:spcBef>
                <a:spcPts val="0"/>
              </a:spcBef>
              <a:spcAft>
                <a:spcPts val="0"/>
              </a:spcAft>
              <a:buClr>
                <a:srgbClr val="FCBF4A"/>
              </a:buClr>
              <a:buSzPts val="5200"/>
              <a:buNone/>
              <a:defRPr sz="6933">
                <a:solidFill>
                  <a:srgbClr val="FCBF4A"/>
                </a:solidFill>
              </a:defRPr>
            </a:lvl6pPr>
            <a:lvl7pPr lvl="6" algn="ctr" rtl="0">
              <a:spcBef>
                <a:spcPts val="0"/>
              </a:spcBef>
              <a:spcAft>
                <a:spcPts val="0"/>
              </a:spcAft>
              <a:buClr>
                <a:srgbClr val="FCBF4A"/>
              </a:buClr>
              <a:buSzPts val="5200"/>
              <a:buNone/>
              <a:defRPr sz="6933">
                <a:solidFill>
                  <a:srgbClr val="FCBF4A"/>
                </a:solidFill>
              </a:defRPr>
            </a:lvl7pPr>
            <a:lvl8pPr lvl="7" algn="ctr" rtl="0">
              <a:spcBef>
                <a:spcPts val="0"/>
              </a:spcBef>
              <a:spcAft>
                <a:spcPts val="0"/>
              </a:spcAft>
              <a:buClr>
                <a:srgbClr val="FCBF4A"/>
              </a:buClr>
              <a:buSzPts val="5200"/>
              <a:buNone/>
              <a:defRPr sz="6933">
                <a:solidFill>
                  <a:srgbClr val="FCBF4A"/>
                </a:solidFill>
              </a:defRPr>
            </a:lvl8pPr>
            <a:lvl9pPr lvl="8" algn="ctr" rtl="0">
              <a:spcBef>
                <a:spcPts val="0"/>
              </a:spcBef>
              <a:spcAft>
                <a:spcPts val="0"/>
              </a:spcAft>
              <a:buClr>
                <a:srgbClr val="FCBF4A"/>
              </a:buClr>
              <a:buSzPts val="5200"/>
              <a:buNone/>
              <a:defRPr sz="6933">
                <a:solidFill>
                  <a:srgbClr val="FCBF4A"/>
                </a:solidFill>
              </a:defRPr>
            </a:lvl9pPr>
          </a:lstStyle>
          <a:p>
            <a:endParaRPr/>
          </a:p>
        </p:txBody>
      </p:sp>
      <p:sp>
        <p:nvSpPr>
          <p:cNvPr id="10" name="Google Shape;10;p2"/>
          <p:cNvSpPr txBox="1">
            <a:spLocks noGrp="1"/>
          </p:cNvSpPr>
          <p:nvPr>
            <p:ph type="subTitle" idx="1"/>
          </p:nvPr>
        </p:nvSpPr>
        <p:spPr>
          <a:xfrm>
            <a:off x="1110667" y="4399417"/>
            <a:ext cx="4435600" cy="4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867">
                <a:solidFill>
                  <a:srgbClr val="FCBF4A"/>
                </a:solidFill>
                <a:latin typeface="Josefin Slab"/>
                <a:ea typeface="Josefin Slab"/>
                <a:cs typeface="Josefin Slab"/>
                <a:sym typeface="Josefin Slab"/>
              </a:defRPr>
            </a:lvl9pPr>
          </a:lstStyle>
          <a:p>
            <a:endParaRPr/>
          </a:p>
        </p:txBody>
      </p:sp>
    </p:spTree>
    <p:extLst>
      <p:ext uri="{BB962C8B-B14F-4D97-AF65-F5344CB8AC3E}">
        <p14:creationId xmlns:p14="http://schemas.microsoft.com/office/powerpoint/2010/main" val="2704271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9" name="Rectangle 8"/>
          <p:cNvSpPr/>
          <p:nvPr userDrawn="1"/>
        </p:nvSpPr>
        <p:spPr>
          <a:xfrm>
            <a:off x="1395790" y="1076739"/>
            <a:ext cx="9400423" cy="4704523"/>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Rectangle 9"/>
          <p:cNvSpPr/>
          <p:nvPr userDrawn="1"/>
        </p:nvSpPr>
        <p:spPr>
          <a:xfrm>
            <a:off x="1871531" y="1508787"/>
            <a:ext cx="8448939" cy="3840427"/>
          </a:xfrm>
          <a:prstGeom prst="rect">
            <a:avLst/>
          </a:prstGeom>
          <a:gradFill flip="none" rotWithShape="1">
            <a:gsLst>
              <a:gs pos="0">
                <a:schemeClr val="bg1">
                  <a:lumMod val="94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400">
              <a:solidFill>
                <a:schemeClr val="tx1">
                  <a:lumMod val="75000"/>
                  <a:lumOff val="25000"/>
                </a:schemeClr>
              </a:solidFill>
            </a:endParaRPr>
          </a:p>
        </p:txBody>
      </p:sp>
      <p:sp>
        <p:nvSpPr>
          <p:cNvPr id="7" name="제목 1"/>
          <p:cNvSpPr>
            <a:spLocks noGrp="1"/>
          </p:cNvSpPr>
          <p:nvPr>
            <p:ph type="title" hasCustomPrompt="1"/>
          </p:nvPr>
        </p:nvSpPr>
        <p:spPr>
          <a:xfrm>
            <a:off x="1391478" y="3899926"/>
            <a:ext cx="9409045" cy="711077"/>
          </a:xfrm>
          <a:prstGeom prst="rect">
            <a:avLst/>
          </a:prstGeom>
        </p:spPr>
        <p:txBody>
          <a:bodyPr anchor="ctr">
            <a:noAutofit/>
          </a:bodyPr>
          <a:lstStyle>
            <a:lvl1pPr algn="ctr">
              <a:defRPr sz="4800" b="1" baseline="0">
                <a:solidFill>
                  <a:schemeClr val="tx1">
                    <a:lumMod val="75000"/>
                    <a:lumOff val="25000"/>
                  </a:schemeClr>
                </a:solidFill>
                <a:effectLst/>
                <a:latin typeface="Arial" pitchFamily="34" charset="0"/>
                <a:cs typeface="Arial" pitchFamily="34" charset="0"/>
              </a:defRPr>
            </a:lvl1pPr>
          </a:lstStyle>
          <a:p>
            <a:r>
              <a:rPr lang="en-US" altLang="ko-KR" dirty="0"/>
              <a:t>Thank you</a:t>
            </a:r>
            <a:endParaRPr lang="ko-KR" altLang="en-US" dirty="0"/>
          </a:p>
        </p:txBody>
      </p:sp>
      <p:sp>
        <p:nvSpPr>
          <p:cNvPr id="8" name="Text Placeholder 9"/>
          <p:cNvSpPr>
            <a:spLocks noGrp="1"/>
          </p:cNvSpPr>
          <p:nvPr>
            <p:ph type="body" sz="quarter" idx="11" hasCustomPrompt="1"/>
          </p:nvPr>
        </p:nvSpPr>
        <p:spPr>
          <a:xfrm>
            <a:off x="1391478" y="4685135"/>
            <a:ext cx="9409045" cy="351300"/>
          </a:xfrm>
          <a:prstGeom prst="rect">
            <a:avLst/>
          </a:prstGeom>
        </p:spPr>
        <p:txBody>
          <a:bodyPr lIns="108000" anchor="ctr"/>
          <a:lstStyle>
            <a:lvl1pPr marL="0" indent="0" algn="ctr">
              <a:buNone/>
              <a:defRPr sz="1867" baseline="0">
                <a:solidFill>
                  <a:schemeClr val="tx1">
                    <a:lumMod val="75000"/>
                    <a:lumOff val="25000"/>
                  </a:schemeClr>
                </a:solidFill>
                <a:effectLst/>
                <a:latin typeface="Arial" pitchFamily="34" charset="0"/>
                <a:cs typeface="Arial" pitchFamily="34" charset="0"/>
              </a:defRPr>
            </a:lvl1pPr>
          </a:lstStyle>
          <a:p>
            <a:pPr lvl="0"/>
            <a:r>
              <a:rPr lang="en-US" altLang="ko-KR" dirty="0"/>
              <a:t>This text can be replaced with your own text</a:t>
            </a:r>
            <a:endParaRPr lang="ko-KR" altLang="en-US" dirty="0"/>
          </a:p>
        </p:txBody>
      </p:sp>
      <p:pic>
        <p:nvPicPr>
          <p:cNvPr id="3"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409220" y="1757898"/>
            <a:ext cx="1313645" cy="1956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2440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dk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5043733" y="2210167"/>
            <a:ext cx="2836400" cy="42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3200" b="0">
                <a:latin typeface="Staatliches"/>
                <a:ea typeface="Staatliches"/>
                <a:cs typeface="Staatliches"/>
                <a:sym typeface="Staatliches"/>
              </a:defRPr>
            </a:lvl1pPr>
            <a:lvl2pPr lvl="1" rtl="0">
              <a:spcBef>
                <a:spcPts val="0"/>
              </a:spcBef>
              <a:spcAft>
                <a:spcPts val="0"/>
              </a:spcAft>
              <a:buClr>
                <a:schemeClr val="dk1"/>
              </a:buClr>
              <a:buSzPts val="1200"/>
              <a:buNone/>
              <a:defRPr sz="1600" b="0">
                <a:solidFill>
                  <a:schemeClr val="dk1"/>
                </a:solidFill>
              </a:defRPr>
            </a:lvl2pPr>
            <a:lvl3pPr lvl="2" rtl="0">
              <a:spcBef>
                <a:spcPts val="0"/>
              </a:spcBef>
              <a:spcAft>
                <a:spcPts val="0"/>
              </a:spcAft>
              <a:buClr>
                <a:schemeClr val="dk1"/>
              </a:buClr>
              <a:buSzPts val="1200"/>
              <a:buNone/>
              <a:defRPr sz="1600" b="0">
                <a:solidFill>
                  <a:schemeClr val="dk1"/>
                </a:solidFill>
              </a:defRPr>
            </a:lvl3pPr>
            <a:lvl4pPr lvl="3" rtl="0">
              <a:spcBef>
                <a:spcPts val="0"/>
              </a:spcBef>
              <a:spcAft>
                <a:spcPts val="0"/>
              </a:spcAft>
              <a:buClr>
                <a:schemeClr val="dk1"/>
              </a:buClr>
              <a:buSzPts val="1200"/>
              <a:buNone/>
              <a:defRPr sz="1600" b="0">
                <a:solidFill>
                  <a:schemeClr val="dk1"/>
                </a:solidFill>
              </a:defRPr>
            </a:lvl4pPr>
            <a:lvl5pPr lvl="4" rtl="0">
              <a:spcBef>
                <a:spcPts val="0"/>
              </a:spcBef>
              <a:spcAft>
                <a:spcPts val="0"/>
              </a:spcAft>
              <a:buClr>
                <a:schemeClr val="dk1"/>
              </a:buClr>
              <a:buSzPts val="1200"/>
              <a:buNone/>
              <a:defRPr sz="1600" b="0">
                <a:solidFill>
                  <a:schemeClr val="dk1"/>
                </a:solidFill>
              </a:defRPr>
            </a:lvl5pPr>
            <a:lvl6pPr lvl="5" rtl="0">
              <a:spcBef>
                <a:spcPts val="0"/>
              </a:spcBef>
              <a:spcAft>
                <a:spcPts val="0"/>
              </a:spcAft>
              <a:buClr>
                <a:schemeClr val="dk1"/>
              </a:buClr>
              <a:buSzPts val="1200"/>
              <a:buNone/>
              <a:defRPr sz="1600" b="0">
                <a:solidFill>
                  <a:schemeClr val="dk1"/>
                </a:solidFill>
              </a:defRPr>
            </a:lvl6pPr>
            <a:lvl7pPr lvl="6" rtl="0">
              <a:spcBef>
                <a:spcPts val="0"/>
              </a:spcBef>
              <a:spcAft>
                <a:spcPts val="0"/>
              </a:spcAft>
              <a:buClr>
                <a:schemeClr val="dk1"/>
              </a:buClr>
              <a:buSzPts val="1200"/>
              <a:buNone/>
              <a:defRPr sz="1600" b="0">
                <a:solidFill>
                  <a:schemeClr val="dk1"/>
                </a:solidFill>
              </a:defRPr>
            </a:lvl7pPr>
            <a:lvl8pPr lvl="7" rtl="0">
              <a:spcBef>
                <a:spcPts val="0"/>
              </a:spcBef>
              <a:spcAft>
                <a:spcPts val="0"/>
              </a:spcAft>
              <a:buClr>
                <a:schemeClr val="dk1"/>
              </a:buClr>
              <a:buSzPts val="1200"/>
              <a:buNone/>
              <a:defRPr sz="1600" b="0">
                <a:solidFill>
                  <a:schemeClr val="dk1"/>
                </a:solidFill>
              </a:defRPr>
            </a:lvl8pPr>
            <a:lvl9pPr lvl="8" rtl="0">
              <a:spcBef>
                <a:spcPts val="0"/>
              </a:spcBef>
              <a:spcAft>
                <a:spcPts val="0"/>
              </a:spcAft>
              <a:buClr>
                <a:schemeClr val="dk1"/>
              </a:buClr>
              <a:buSzPts val="1200"/>
              <a:buNone/>
              <a:defRPr sz="1600" b="0">
                <a:solidFill>
                  <a:schemeClr val="dk1"/>
                </a:solidFill>
              </a:defRPr>
            </a:lvl9pPr>
          </a:lstStyle>
          <a:p>
            <a:endParaRPr/>
          </a:p>
        </p:txBody>
      </p:sp>
      <p:sp>
        <p:nvSpPr>
          <p:cNvPr id="18" name="Google Shape;18;p4"/>
          <p:cNvSpPr txBox="1">
            <a:spLocks noGrp="1"/>
          </p:cNvSpPr>
          <p:nvPr>
            <p:ph type="ctrTitle" idx="2"/>
          </p:nvPr>
        </p:nvSpPr>
        <p:spPr>
          <a:xfrm>
            <a:off x="5043733" y="4643267"/>
            <a:ext cx="3079200" cy="42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3200" b="0">
                <a:latin typeface="Staatliches"/>
                <a:ea typeface="Staatliches"/>
                <a:cs typeface="Staatliches"/>
                <a:sym typeface="Staatliches"/>
              </a:defRPr>
            </a:lvl1pPr>
            <a:lvl2pPr lvl="1" rtl="0">
              <a:spcBef>
                <a:spcPts val="0"/>
              </a:spcBef>
              <a:spcAft>
                <a:spcPts val="0"/>
              </a:spcAft>
              <a:buClr>
                <a:schemeClr val="dk1"/>
              </a:buClr>
              <a:buSzPts val="1200"/>
              <a:buNone/>
              <a:defRPr sz="1600" b="0">
                <a:solidFill>
                  <a:schemeClr val="dk1"/>
                </a:solidFill>
              </a:defRPr>
            </a:lvl2pPr>
            <a:lvl3pPr lvl="2" rtl="0">
              <a:spcBef>
                <a:spcPts val="0"/>
              </a:spcBef>
              <a:spcAft>
                <a:spcPts val="0"/>
              </a:spcAft>
              <a:buClr>
                <a:schemeClr val="dk1"/>
              </a:buClr>
              <a:buSzPts val="1200"/>
              <a:buNone/>
              <a:defRPr sz="1600" b="0">
                <a:solidFill>
                  <a:schemeClr val="dk1"/>
                </a:solidFill>
              </a:defRPr>
            </a:lvl3pPr>
            <a:lvl4pPr lvl="3" rtl="0">
              <a:spcBef>
                <a:spcPts val="0"/>
              </a:spcBef>
              <a:spcAft>
                <a:spcPts val="0"/>
              </a:spcAft>
              <a:buClr>
                <a:schemeClr val="dk1"/>
              </a:buClr>
              <a:buSzPts val="1200"/>
              <a:buNone/>
              <a:defRPr sz="1600" b="0">
                <a:solidFill>
                  <a:schemeClr val="dk1"/>
                </a:solidFill>
              </a:defRPr>
            </a:lvl4pPr>
            <a:lvl5pPr lvl="4" rtl="0">
              <a:spcBef>
                <a:spcPts val="0"/>
              </a:spcBef>
              <a:spcAft>
                <a:spcPts val="0"/>
              </a:spcAft>
              <a:buClr>
                <a:schemeClr val="dk1"/>
              </a:buClr>
              <a:buSzPts val="1200"/>
              <a:buNone/>
              <a:defRPr sz="1600" b="0">
                <a:solidFill>
                  <a:schemeClr val="dk1"/>
                </a:solidFill>
              </a:defRPr>
            </a:lvl5pPr>
            <a:lvl6pPr lvl="5" rtl="0">
              <a:spcBef>
                <a:spcPts val="0"/>
              </a:spcBef>
              <a:spcAft>
                <a:spcPts val="0"/>
              </a:spcAft>
              <a:buClr>
                <a:schemeClr val="dk1"/>
              </a:buClr>
              <a:buSzPts val="1200"/>
              <a:buNone/>
              <a:defRPr sz="1600" b="0">
                <a:solidFill>
                  <a:schemeClr val="dk1"/>
                </a:solidFill>
              </a:defRPr>
            </a:lvl6pPr>
            <a:lvl7pPr lvl="6" rtl="0">
              <a:spcBef>
                <a:spcPts val="0"/>
              </a:spcBef>
              <a:spcAft>
                <a:spcPts val="0"/>
              </a:spcAft>
              <a:buClr>
                <a:schemeClr val="dk1"/>
              </a:buClr>
              <a:buSzPts val="1200"/>
              <a:buNone/>
              <a:defRPr sz="1600" b="0">
                <a:solidFill>
                  <a:schemeClr val="dk1"/>
                </a:solidFill>
              </a:defRPr>
            </a:lvl7pPr>
            <a:lvl8pPr lvl="7" rtl="0">
              <a:spcBef>
                <a:spcPts val="0"/>
              </a:spcBef>
              <a:spcAft>
                <a:spcPts val="0"/>
              </a:spcAft>
              <a:buClr>
                <a:schemeClr val="dk1"/>
              </a:buClr>
              <a:buSzPts val="1200"/>
              <a:buNone/>
              <a:defRPr sz="1600" b="0">
                <a:solidFill>
                  <a:schemeClr val="dk1"/>
                </a:solidFill>
              </a:defRPr>
            </a:lvl8pPr>
            <a:lvl9pPr lvl="8" rtl="0">
              <a:spcBef>
                <a:spcPts val="0"/>
              </a:spcBef>
              <a:spcAft>
                <a:spcPts val="0"/>
              </a:spcAft>
              <a:buClr>
                <a:schemeClr val="dk1"/>
              </a:buClr>
              <a:buSzPts val="1200"/>
              <a:buNone/>
              <a:defRPr sz="1600" b="0">
                <a:solidFill>
                  <a:schemeClr val="dk1"/>
                </a:solidFill>
              </a:defRPr>
            </a:lvl9pPr>
          </a:lstStyle>
          <a:p>
            <a:endParaRPr/>
          </a:p>
        </p:txBody>
      </p:sp>
      <p:sp>
        <p:nvSpPr>
          <p:cNvPr id="19" name="Google Shape;19;p4"/>
          <p:cNvSpPr txBox="1">
            <a:spLocks noGrp="1"/>
          </p:cNvSpPr>
          <p:nvPr>
            <p:ph type="ctrTitle" idx="3"/>
          </p:nvPr>
        </p:nvSpPr>
        <p:spPr>
          <a:xfrm>
            <a:off x="8314100" y="2210167"/>
            <a:ext cx="3004800" cy="42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3200" b="0">
                <a:latin typeface="Staatliches"/>
                <a:ea typeface="Staatliches"/>
                <a:cs typeface="Staatliches"/>
                <a:sym typeface="Staatliches"/>
              </a:defRPr>
            </a:lvl1pPr>
            <a:lvl2pPr lvl="1" rtl="0">
              <a:spcBef>
                <a:spcPts val="0"/>
              </a:spcBef>
              <a:spcAft>
                <a:spcPts val="0"/>
              </a:spcAft>
              <a:buClr>
                <a:schemeClr val="dk1"/>
              </a:buClr>
              <a:buSzPts val="1200"/>
              <a:buNone/>
              <a:defRPr sz="1600" b="0">
                <a:solidFill>
                  <a:schemeClr val="dk1"/>
                </a:solidFill>
              </a:defRPr>
            </a:lvl2pPr>
            <a:lvl3pPr lvl="2" rtl="0">
              <a:spcBef>
                <a:spcPts val="0"/>
              </a:spcBef>
              <a:spcAft>
                <a:spcPts val="0"/>
              </a:spcAft>
              <a:buClr>
                <a:schemeClr val="dk1"/>
              </a:buClr>
              <a:buSzPts val="1200"/>
              <a:buNone/>
              <a:defRPr sz="1600" b="0">
                <a:solidFill>
                  <a:schemeClr val="dk1"/>
                </a:solidFill>
              </a:defRPr>
            </a:lvl3pPr>
            <a:lvl4pPr lvl="3" rtl="0">
              <a:spcBef>
                <a:spcPts val="0"/>
              </a:spcBef>
              <a:spcAft>
                <a:spcPts val="0"/>
              </a:spcAft>
              <a:buClr>
                <a:schemeClr val="dk1"/>
              </a:buClr>
              <a:buSzPts val="1200"/>
              <a:buNone/>
              <a:defRPr sz="1600" b="0">
                <a:solidFill>
                  <a:schemeClr val="dk1"/>
                </a:solidFill>
              </a:defRPr>
            </a:lvl4pPr>
            <a:lvl5pPr lvl="4" rtl="0">
              <a:spcBef>
                <a:spcPts val="0"/>
              </a:spcBef>
              <a:spcAft>
                <a:spcPts val="0"/>
              </a:spcAft>
              <a:buClr>
                <a:schemeClr val="dk1"/>
              </a:buClr>
              <a:buSzPts val="1200"/>
              <a:buNone/>
              <a:defRPr sz="1600" b="0">
                <a:solidFill>
                  <a:schemeClr val="dk1"/>
                </a:solidFill>
              </a:defRPr>
            </a:lvl5pPr>
            <a:lvl6pPr lvl="5" rtl="0">
              <a:spcBef>
                <a:spcPts val="0"/>
              </a:spcBef>
              <a:spcAft>
                <a:spcPts val="0"/>
              </a:spcAft>
              <a:buClr>
                <a:schemeClr val="dk1"/>
              </a:buClr>
              <a:buSzPts val="1200"/>
              <a:buNone/>
              <a:defRPr sz="1600" b="0">
                <a:solidFill>
                  <a:schemeClr val="dk1"/>
                </a:solidFill>
              </a:defRPr>
            </a:lvl6pPr>
            <a:lvl7pPr lvl="6" rtl="0">
              <a:spcBef>
                <a:spcPts val="0"/>
              </a:spcBef>
              <a:spcAft>
                <a:spcPts val="0"/>
              </a:spcAft>
              <a:buClr>
                <a:schemeClr val="dk1"/>
              </a:buClr>
              <a:buSzPts val="1200"/>
              <a:buNone/>
              <a:defRPr sz="1600" b="0">
                <a:solidFill>
                  <a:schemeClr val="dk1"/>
                </a:solidFill>
              </a:defRPr>
            </a:lvl7pPr>
            <a:lvl8pPr lvl="7" rtl="0">
              <a:spcBef>
                <a:spcPts val="0"/>
              </a:spcBef>
              <a:spcAft>
                <a:spcPts val="0"/>
              </a:spcAft>
              <a:buClr>
                <a:schemeClr val="dk1"/>
              </a:buClr>
              <a:buSzPts val="1200"/>
              <a:buNone/>
              <a:defRPr sz="1600" b="0">
                <a:solidFill>
                  <a:schemeClr val="dk1"/>
                </a:solidFill>
              </a:defRPr>
            </a:lvl8pPr>
            <a:lvl9pPr lvl="8" rtl="0">
              <a:spcBef>
                <a:spcPts val="0"/>
              </a:spcBef>
              <a:spcAft>
                <a:spcPts val="0"/>
              </a:spcAft>
              <a:buClr>
                <a:schemeClr val="dk1"/>
              </a:buClr>
              <a:buSzPts val="1200"/>
              <a:buNone/>
              <a:defRPr sz="1600" b="0">
                <a:solidFill>
                  <a:schemeClr val="dk1"/>
                </a:solidFill>
              </a:defRPr>
            </a:lvl9pPr>
          </a:lstStyle>
          <a:p>
            <a:endParaRPr/>
          </a:p>
        </p:txBody>
      </p:sp>
      <p:sp>
        <p:nvSpPr>
          <p:cNvPr id="20" name="Google Shape;20;p4"/>
          <p:cNvSpPr txBox="1">
            <a:spLocks noGrp="1"/>
          </p:cNvSpPr>
          <p:nvPr>
            <p:ph type="ctrTitle" idx="4"/>
          </p:nvPr>
        </p:nvSpPr>
        <p:spPr>
          <a:xfrm>
            <a:off x="8314100" y="4643267"/>
            <a:ext cx="3004800" cy="427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3200" b="0">
                <a:latin typeface="Staatliches"/>
                <a:ea typeface="Staatliches"/>
                <a:cs typeface="Staatliches"/>
                <a:sym typeface="Staatliches"/>
              </a:defRPr>
            </a:lvl1pPr>
            <a:lvl2pPr lvl="1" rtl="0">
              <a:spcBef>
                <a:spcPts val="0"/>
              </a:spcBef>
              <a:spcAft>
                <a:spcPts val="0"/>
              </a:spcAft>
              <a:buClr>
                <a:schemeClr val="dk1"/>
              </a:buClr>
              <a:buSzPts val="1200"/>
              <a:buNone/>
              <a:defRPr sz="1600" b="0">
                <a:solidFill>
                  <a:schemeClr val="dk1"/>
                </a:solidFill>
              </a:defRPr>
            </a:lvl2pPr>
            <a:lvl3pPr lvl="2" rtl="0">
              <a:spcBef>
                <a:spcPts val="0"/>
              </a:spcBef>
              <a:spcAft>
                <a:spcPts val="0"/>
              </a:spcAft>
              <a:buClr>
                <a:schemeClr val="dk1"/>
              </a:buClr>
              <a:buSzPts val="1200"/>
              <a:buNone/>
              <a:defRPr sz="1600" b="0">
                <a:solidFill>
                  <a:schemeClr val="dk1"/>
                </a:solidFill>
              </a:defRPr>
            </a:lvl3pPr>
            <a:lvl4pPr lvl="3" rtl="0">
              <a:spcBef>
                <a:spcPts val="0"/>
              </a:spcBef>
              <a:spcAft>
                <a:spcPts val="0"/>
              </a:spcAft>
              <a:buClr>
                <a:schemeClr val="dk1"/>
              </a:buClr>
              <a:buSzPts val="1200"/>
              <a:buNone/>
              <a:defRPr sz="1600" b="0">
                <a:solidFill>
                  <a:schemeClr val="dk1"/>
                </a:solidFill>
              </a:defRPr>
            </a:lvl4pPr>
            <a:lvl5pPr lvl="4" rtl="0">
              <a:spcBef>
                <a:spcPts val="0"/>
              </a:spcBef>
              <a:spcAft>
                <a:spcPts val="0"/>
              </a:spcAft>
              <a:buClr>
                <a:schemeClr val="dk1"/>
              </a:buClr>
              <a:buSzPts val="1200"/>
              <a:buNone/>
              <a:defRPr sz="1600" b="0">
                <a:solidFill>
                  <a:schemeClr val="dk1"/>
                </a:solidFill>
              </a:defRPr>
            </a:lvl5pPr>
            <a:lvl6pPr lvl="5" rtl="0">
              <a:spcBef>
                <a:spcPts val="0"/>
              </a:spcBef>
              <a:spcAft>
                <a:spcPts val="0"/>
              </a:spcAft>
              <a:buClr>
                <a:schemeClr val="dk1"/>
              </a:buClr>
              <a:buSzPts val="1200"/>
              <a:buNone/>
              <a:defRPr sz="1600" b="0">
                <a:solidFill>
                  <a:schemeClr val="dk1"/>
                </a:solidFill>
              </a:defRPr>
            </a:lvl6pPr>
            <a:lvl7pPr lvl="6" rtl="0">
              <a:spcBef>
                <a:spcPts val="0"/>
              </a:spcBef>
              <a:spcAft>
                <a:spcPts val="0"/>
              </a:spcAft>
              <a:buClr>
                <a:schemeClr val="dk1"/>
              </a:buClr>
              <a:buSzPts val="1200"/>
              <a:buNone/>
              <a:defRPr sz="1600" b="0">
                <a:solidFill>
                  <a:schemeClr val="dk1"/>
                </a:solidFill>
              </a:defRPr>
            </a:lvl7pPr>
            <a:lvl8pPr lvl="7" rtl="0">
              <a:spcBef>
                <a:spcPts val="0"/>
              </a:spcBef>
              <a:spcAft>
                <a:spcPts val="0"/>
              </a:spcAft>
              <a:buClr>
                <a:schemeClr val="dk1"/>
              </a:buClr>
              <a:buSzPts val="1200"/>
              <a:buNone/>
              <a:defRPr sz="1600" b="0">
                <a:solidFill>
                  <a:schemeClr val="dk1"/>
                </a:solidFill>
              </a:defRPr>
            </a:lvl8pPr>
            <a:lvl9pPr lvl="8" rtl="0">
              <a:spcBef>
                <a:spcPts val="0"/>
              </a:spcBef>
              <a:spcAft>
                <a:spcPts val="0"/>
              </a:spcAft>
              <a:buClr>
                <a:schemeClr val="dk1"/>
              </a:buClr>
              <a:buSzPts val="1200"/>
              <a:buNone/>
              <a:defRPr sz="1600" b="0">
                <a:solidFill>
                  <a:schemeClr val="dk1"/>
                </a:solidFill>
              </a:defRPr>
            </a:lvl9pPr>
          </a:lstStyle>
          <a:p>
            <a:endParaRPr/>
          </a:p>
        </p:txBody>
      </p:sp>
      <p:sp>
        <p:nvSpPr>
          <p:cNvPr id="21" name="Google Shape;21;p4"/>
          <p:cNvSpPr txBox="1">
            <a:spLocks noGrp="1"/>
          </p:cNvSpPr>
          <p:nvPr>
            <p:ph type="subTitle" idx="1"/>
          </p:nvPr>
        </p:nvSpPr>
        <p:spPr>
          <a:xfrm>
            <a:off x="5043733" y="2449604"/>
            <a:ext cx="2533200" cy="6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333">
                <a:solidFill>
                  <a:schemeClr val="dk1"/>
                </a:solidFill>
              </a:defRPr>
            </a:lvl2pPr>
            <a:lvl3pPr lvl="2" rtl="0">
              <a:lnSpc>
                <a:spcPct val="100000"/>
              </a:lnSpc>
              <a:spcBef>
                <a:spcPts val="0"/>
              </a:spcBef>
              <a:spcAft>
                <a:spcPts val="0"/>
              </a:spcAft>
              <a:buClr>
                <a:schemeClr val="dk1"/>
              </a:buClr>
              <a:buSzPts val="1000"/>
              <a:buNone/>
              <a:defRPr sz="1333">
                <a:solidFill>
                  <a:schemeClr val="dk1"/>
                </a:solidFill>
              </a:defRPr>
            </a:lvl3pPr>
            <a:lvl4pPr lvl="3" rtl="0">
              <a:lnSpc>
                <a:spcPct val="100000"/>
              </a:lnSpc>
              <a:spcBef>
                <a:spcPts val="0"/>
              </a:spcBef>
              <a:spcAft>
                <a:spcPts val="0"/>
              </a:spcAft>
              <a:buClr>
                <a:schemeClr val="dk1"/>
              </a:buClr>
              <a:buSzPts val="1000"/>
              <a:buNone/>
              <a:defRPr sz="1333">
                <a:solidFill>
                  <a:schemeClr val="dk1"/>
                </a:solidFill>
              </a:defRPr>
            </a:lvl4pPr>
            <a:lvl5pPr lvl="4" rtl="0">
              <a:lnSpc>
                <a:spcPct val="100000"/>
              </a:lnSpc>
              <a:spcBef>
                <a:spcPts val="0"/>
              </a:spcBef>
              <a:spcAft>
                <a:spcPts val="0"/>
              </a:spcAft>
              <a:buClr>
                <a:schemeClr val="dk1"/>
              </a:buClr>
              <a:buSzPts val="1000"/>
              <a:buNone/>
              <a:defRPr sz="1333">
                <a:solidFill>
                  <a:schemeClr val="dk1"/>
                </a:solidFill>
              </a:defRPr>
            </a:lvl5pPr>
            <a:lvl6pPr lvl="5" rtl="0">
              <a:lnSpc>
                <a:spcPct val="100000"/>
              </a:lnSpc>
              <a:spcBef>
                <a:spcPts val="0"/>
              </a:spcBef>
              <a:spcAft>
                <a:spcPts val="0"/>
              </a:spcAft>
              <a:buClr>
                <a:schemeClr val="dk1"/>
              </a:buClr>
              <a:buSzPts val="1000"/>
              <a:buNone/>
              <a:defRPr sz="1333">
                <a:solidFill>
                  <a:schemeClr val="dk1"/>
                </a:solidFill>
              </a:defRPr>
            </a:lvl6pPr>
            <a:lvl7pPr lvl="6" rtl="0">
              <a:lnSpc>
                <a:spcPct val="100000"/>
              </a:lnSpc>
              <a:spcBef>
                <a:spcPts val="0"/>
              </a:spcBef>
              <a:spcAft>
                <a:spcPts val="0"/>
              </a:spcAft>
              <a:buClr>
                <a:schemeClr val="dk1"/>
              </a:buClr>
              <a:buSzPts val="1000"/>
              <a:buNone/>
              <a:defRPr sz="1333">
                <a:solidFill>
                  <a:schemeClr val="dk1"/>
                </a:solidFill>
              </a:defRPr>
            </a:lvl7pPr>
            <a:lvl8pPr lvl="7" rtl="0">
              <a:lnSpc>
                <a:spcPct val="100000"/>
              </a:lnSpc>
              <a:spcBef>
                <a:spcPts val="0"/>
              </a:spcBef>
              <a:spcAft>
                <a:spcPts val="0"/>
              </a:spcAft>
              <a:buClr>
                <a:schemeClr val="dk1"/>
              </a:buClr>
              <a:buSzPts val="1000"/>
              <a:buNone/>
              <a:defRPr sz="1333">
                <a:solidFill>
                  <a:schemeClr val="dk1"/>
                </a:solidFill>
              </a:defRPr>
            </a:lvl8pPr>
            <a:lvl9pPr lvl="8" rtl="0">
              <a:lnSpc>
                <a:spcPct val="100000"/>
              </a:lnSpc>
              <a:spcBef>
                <a:spcPts val="0"/>
              </a:spcBef>
              <a:spcAft>
                <a:spcPts val="0"/>
              </a:spcAft>
              <a:buClr>
                <a:schemeClr val="dk1"/>
              </a:buClr>
              <a:buSzPts val="1000"/>
              <a:buNone/>
              <a:defRPr sz="1333">
                <a:solidFill>
                  <a:schemeClr val="dk1"/>
                </a:solidFill>
              </a:defRPr>
            </a:lvl9pPr>
          </a:lstStyle>
          <a:p>
            <a:endParaRPr/>
          </a:p>
        </p:txBody>
      </p:sp>
      <p:sp>
        <p:nvSpPr>
          <p:cNvPr id="22" name="Google Shape;22;p4"/>
          <p:cNvSpPr txBox="1">
            <a:spLocks noGrp="1"/>
          </p:cNvSpPr>
          <p:nvPr>
            <p:ph type="subTitle" idx="5"/>
          </p:nvPr>
        </p:nvSpPr>
        <p:spPr>
          <a:xfrm>
            <a:off x="5043733" y="4879724"/>
            <a:ext cx="2533200" cy="6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333">
                <a:solidFill>
                  <a:srgbClr val="FCBF4A"/>
                </a:solidFill>
              </a:defRPr>
            </a:lvl2pPr>
            <a:lvl3pPr lvl="2" rtl="0">
              <a:lnSpc>
                <a:spcPct val="100000"/>
              </a:lnSpc>
              <a:spcBef>
                <a:spcPts val="0"/>
              </a:spcBef>
              <a:spcAft>
                <a:spcPts val="0"/>
              </a:spcAft>
              <a:buClr>
                <a:srgbClr val="FCBF4A"/>
              </a:buClr>
              <a:buSzPts val="1000"/>
              <a:buNone/>
              <a:defRPr sz="1333">
                <a:solidFill>
                  <a:srgbClr val="FCBF4A"/>
                </a:solidFill>
              </a:defRPr>
            </a:lvl3pPr>
            <a:lvl4pPr lvl="3" rtl="0">
              <a:lnSpc>
                <a:spcPct val="100000"/>
              </a:lnSpc>
              <a:spcBef>
                <a:spcPts val="0"/>
              </a:spcBef>
              <a:spcAft>
                <a:spcPts val="0"/>
              </a:spcAft>
              <a:buClr>
                <a:srgbClr val="FCBF4A"/>
              </a:buClr>
              <a:buSzPts val="1000"/>
              <a:buNone/>
              <a:defRPr sz="1333">
                <a:solidFill>
                  <a:srgbClr val="FCBF4A"/>
                </a:solidFill>
              </a:defRPr>
            </a:lvl4pPr>
            <a:lvl5pPr lvl="4" rtl="0">
              <a:lnSpc>
                <a:spcPct val="100000"/>
              </a:lnSpc>
              <a:spcBef>
                <a:spcPts val="0"/>
              </a:spcBef>
              <a:spcAft>
                <a:spcPts val="0"/>
              </a:spcAft>
              <a:buClr>
                <a:srgbClr val="FCBF4A"/>
              </a:buClr>
              <a:buSzPts val="1000"/>
              <a:buNone/>
              <a:defRPr sz="1333">
                <a:solidFill>
                  <a:srgbClr val="FCBF4A"/>
                </a:solidFill>
              </a:defRPr>
            </a:lvl5pPr>
            <a:lvl6pPr lvl="5" rtl="0">
              <a:lnSpc>
                <a:spcPct val="100000"/>
              </a:lnSpc>
              <a:spcBef>
                <a:spcPts val="0"/>
              </a:spcBef>
              <a:spcAft>
                <a:spcPts val="0"/>
              </a:spcAft>
              <a:buClr>
                <a:srgbClr val="FCBF4A"/>
              </a:buClr>
              <a:buSzPts val="1000"/>
              <a:buNone/>
              <a:defRPr sz="1333">
                <a:solidFill>
                  <a:srgbClr val="FCBF4A"/>
                </a:solidFill>
              </a:defRPr>
            </a:lvl6pPr>
            <a:lvl7pPr lvl="6" rtl="0">
              <a:lnSpc>
                <a:spcPct val="100000"/>
              </a:lnSpc>
              <a:spcBef>
                <a:spcPts val="0"/>
              </a:spcBef>
              <a:spcAft>
                <a:spcPts val="0"/>
              </a:spcAft>
              <a:buClr>
                <a:srgbClr val="FCBF4A"/>
              </a:buClr>
              <a:buSzPts val="1000"/>
              <a:buNone/>
              <a:defRPr sz="1333">
                <a:solidFill>
                  <a:srgbClr val="FCBF4A"/>
                </a:solidFill>
              </a:defRPr>
            </a:lvl7pPr>
            <a:lvl8pPr lvl="7" rtl="0">
              <a:lnSpc>
                <a:spcPct val="100000"/>
              </a:lnSpc>
              <a:spcBef>
                <a:spcPts val="0"/>
              </a:spcBef>
              <a:spcAft>
                <a:spcPts val="0"/>
              </a:spcAft>
              <a:buClr>
                <a:srgbClr val="FCBF4A"/>
              </a:buClr>
              <a:buSzPts val="1000"/>
              <a:buNone/>
              <a:defRPr sz="1333">
                <a:solidFill>
                  <a:srgbClr val="FCBF4A"/>
                </a:solidFill>
              </a:defRPr>
            </a:lvl8pPr>
            <a:lvl9pPr lvl="8" rtl="0">
              <a:lnSpc>
                <a:spcPct val="100000"/>
              </a:lnSpc>
              <a:spcBef>
                <a:spcPts val="0"/>
              </a:spcBef>
              <a:spcAft>
                <a:spcPts val="0"/>
              </a:spcAft>
              <a:buClr>
                <a:srgbClr val="FCBF4A"/>
              </a:buClr>
              <a:buSzPts val="1000"/>
              <a:buNone/>
              <a:defRPr sz="1333">
                <a:solidFill>
                  <a:srgbClr val="FCBF4A"/>
                </a:solidFill>
              </a:defRPr>
            </a:lvl9pPr>
          </a:lstStyle>
          <a:p>
            <a:endParaRPr/>
          </a:p>
        </p:txBody>
      </p:sp>
      <p:sp>
        <p:nvSpPr>
          <p:cNvPr id="23" name="Google Shape;23;p4"/>
          <p:cNvSpPr txBox="1">
            <a:spLocks noGrp="1"/>
          </p:cNvSpPr>
          <p:nvPr>
            <p:ph type="subTitle" idx="6"/>
          </p:nvPr>
        </p:nvSpPr>
        <p:spPr>
          <a:xfrm>
            <a:off x="8314100" y="2449604"/>
            <a:ext cx="2533200" cy="6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333">
                <a:solidFill>
                  <a:schemeClr val="dk1"/>
                </a:solidFill>
              </a:defRPr>
            </a:lvl2pPr>
            <a:lvl3pPr lvl="2" rtl="0">
              <a:lnSpc>
                <a:spcPct val="100000"/>
              </a:lnSpc>
              <a:spcBef>
                <a:spcPts val="0"/>
              </a:spcBef>
              <a:spcAft>
                <a:spcPts val="0"/>
              </a:spcAft>
              <a:buClr>
                <a:schemeClr val="dk1"/>
              </a:buClr>
              <a:buSzPts val="1000"/>
              <a:buNone/>
              <a:defRPr sz="1333">
                <a:solidFill>
                  <a:schemeClr val="dk1"/>
                </a:solidFill>
              </a:defRPr>
            </a:lvl3pPr>
            <a:lvl4pPr lvl="3" rtl="0">
              <a:lnSpc>
                <a:spcPct val="100000"/>
              </a:lnSpc>
              <a:spcBef>
                <a:spcPts val="0"/>
              </a:spcBef>
              <a:spcAft>
                <a:spcPts val="0"/>
              </a:spcAft>
              <a:buClr>
                <a:schemeClr val="dk1"/>
              </a:buClr>
              <a:buSzPts val="1000"/>
              <a:buNone/>
              <a:defRPr sz="1333">
                <a:solidFill>
                  <a:schemeClr val="dk1"/>
                </a:solidFill>
              </a:defRPr>
            </a:lvl4pPr>
            <a:lvl5pPr lvl="4" rtl="0">
              <a:lnSpc>
                <a:spcPct val="100000"/>
              </a:lnSpc>
              <a:spcBef>
                <a:spcPts val="0"/>
              </a:spcBef>
              <a:spcAft>
                <a:spcPts val="0"/>
              </a:spcAft>
              <a:buClr>
                <a:schemeClr val="dk1"/>
              </a:buClr>
              <a:buSzPts val="1000"/>
              <a:buNone/>
              <a:defRPr sz="1333">
                <a:solidFill>
                  <a:schemeClr val="dk1"/>
                </a:solidFill>
              </a:defRPr>
            </a:lvl5pPr>
            <a:lvl6pPr lvl="5" rtl="0">
              <a:lnSpc>
                <a:spcPct val="100000"/>
              </a:lnSpc>
              <a:spcBef>
                <a:spcPts val="0"/>
              </a:spcBef>
              <a:spcAft>
                <a:spcPts val="0"/>
              </a:spcAft>
              <a:buClr>
                <a:schemeClr val="dk1"/>
              </a:buClr>
              <a:buSzPts val="1000"/>
              <a:buNone/>
              <a:defRPr sz="1333">
                <a:solidFill>
                  <a:schemeClr val="dk1"/>
                </a:solidFill>
              </a:defRPr>
            </a:lvl6pPr>
            <a:lvl7pPr lvl="6" rtl="0">
              <a:lnSpc>
                <a:spcPct val="100000"/>
              </a:lnSpc>
              <a:spcBef>
                <a:spcPts val="0"/>
              </a:spcBef>
              <a:spcAft>
                <a:spcPts val="0"/>
              </a:spcAft>
              <a:buClr>
                <a:schemeClr val="dk1"/>
              </a:buClr>
              <a:buSzPts val="1000"/>
              <a:buNone/>
              <a:defRPr sz="1333">
                <a:solidFill>
                  <a:schemeClr val="dk1"/>
                </a:solidFill>
              </a:defRPr>
            </a:lvl7pPr>
            <a:lvl8pPr lvl="7" rtl="0">
              <a:lnSpc>
                <a:spcPct val="100000"/>
              </a:lnSpc>
              <a:spcBef>
                <a:spcPts val="0"/>
              </a:spcBef>
              <a:spcAft>
                <a:spcPts val="0"/>
              </a:spcAft>
              <a:buClr>
                <a:schemeClr val="dk1"/>
              </a:buClr>
              <a:buSzPts val="1000"/>
              <a:buNone/>
              <a:defRPr sz="1333">
                <a:solidFill>
                  <a:schemeClr val="dk1"/>
                </a:solidFill>
              </a:defRPr>
            </a:lvl8pPr>
            <a:lvl9pPr lvl="8" rtl="0">
              <a:lnSpc>
                <a:spcPct val="100000"/>
              </a:lnSpc>
              <a:spcBef>
                <a:spcPts val="0"/>
              </a:spcBef>
              <a:spcAft>
                <a:spcPts val="0"/>
              </a:spcAft>
              <a:buClr>
                <a:schemeClr val="dk1"/>
              </a:buClr>
              <a:buSzPts val="1000"/>
              <a:buNone/>
              <a:defRPr sz="1333">
                <a:solidFill>
                  <a:schemeClr val="dk1"/>
                </a:solidFill>
              </a:defRPr>
            </a:lvl9pPr>
          </a:lstStyle>
          <a:p>
            <a:endParaRPr/>
          </a:p>
        </p:txBody>
      </p:sp>
      <p:sp>
        <p:nvSpPr>
          <p:cNvPr id="24" name="Google Shape;24;p4"/>
          <p:cNvSpPr txBox="1">
            <a:spLocks noGrp="1"/>
          </p:cNvSpPr>
          <p:nvPr>
            <p:ph type="subTitle" idx="7"/>
          </p:nvPr>
        </p:nvSpPr>
        <p:spPr>
          <a:xfrm>
            <a:off x="8314100" y="4879724"/>
            <a:ext cx="2533200" cy="67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333">
                <a:solidFill>
                  <a:srgbClr val="FCBF4A"/>
                </a:solidFill>
              </a:defRPr>
            </a:lvl2pPr>
            <a:lvl3pPr lvl="2" rtl="0">
              <a:lnSpc>
                <a:spcPct val="100000"/>
              </a:lnSpc>
              <a:spcBef>
                <a:spcPts val="0"/>
              </a:spcBef>
              <a:spcAft>
                <a:spcPts val="0"/>
              </a:spcAft>
              <a:buClr>
                <a:srgbClr val="FCBF4A"/>
              </a:buClr>
              <a:buSzPts val="1000"/>
              <a:buNone/>
              <a:defRPr sz="1333">
                <a:solidFill>
                  <a:srgbClr val="FCBF4A"/>
                </a:solidFill>
              </a:defRPr>
            </a:lvl3pPr>
            <a:lvl4pPr lvl="3" rtl="0">
              <a:lnSpc>
                <a:spcPct val="100000"/>
              </a:lnSpc>
              <a:spcBef>
                <a:spcPts val="0"/>
              </a:spcBef>
              <a:spcAft>
                <a:spcPts val="0"/>
              </a:spcAft>
              <a:buClr>
                <a:srgbClr val="FCBF4A"/>
              </a:buClr>
              <a:buSzPts val="1000"/>
              <a:buNone/>
              <a:defRPr sz="1333">
                <a:solidFill>
                  <a:srgbClr val="FCBF4A"/>
                </a:solidFill>
              </a:defRPr>
            </a:lvl4pPr>
            <a:lvl5pPr lvl="4" rtl="0">
              <a:lnSpc>
                <a:spcPct val="100000"/>
              </a:lnSpc>
              <a:spcBef>
                <a:spcPts val="0"/>
              </a:spcBef>
              <a:spcAft>
                <a:spcPts val="0"/>
              </a:spcAft>
              <a:buClr>
                <a:srgbClr val="FCBF4A"/>
              </a:buClr>
              <a:buSzPts val="1000"/>
              <a:buNone/>
              <a:defRPr sz="1333">
                <a:solidFill>
                  <a:srgbClr val="FCBF4A"/>
                </a:solidFill>
              </a:defRPr>
            </a:lvl5pPr>
            <a:lvl6pPr lvl="5" rtl="0">
              <a:lnSpc>
                <a:spcPct val="100000"/>
              </a:lnSpc>
              <a:spcBef>
                <a:spcPts val="0"/>
              </a:spcBef>
              <a:spcAft>
                <a:spcPts val="0"/>
              </a:spcAft>
              <a:buClr>
                <a:srgbClr val="FCBF4A"/>
              </a:buClr>
              <a:buSzPts val="1000"/>
              <a:buNone/>
              <a:defRPr sz="1333">
                <a:solidFill>
                  <a:srgbClr val="FCBF4A"/>
                </a:solidFill>
              </a:defRPr>
            </a:lvl6pPr>
            <a:lvl7pPr lvl="6" rtl="0">
              <a:lnSpc>
                <a:spcPct val="100000"/>
              </a:lnSpc>
              <a:spcBef>
                <a:spcPts val="0"/>
              </a:spcBef>
              <a:spcAft>
                <a:spcPts val="0"/>
              </a:spcAft>
              <a:buClr>
                <a:srgbClr val="FCBF4A"/>
              </a:buClr>
              <a:buSzPts val="1000"/>
              <a:buNone/>
              <a:defRPr sz="1333">
                <a:solidFill>
                  <a:srgbClr val="FCBF4A"/>
                </a:solidFill>
              </a:defRPr>
            </a:lvl7pPr>
            <a:lvl8pPr lvl="7" rtl="0">
              <a:lnSpc>
                <a:spcPct val="100000"/>
              </a:lnSpc>
              <a:spcBef>
                <a:spcPts val="0"/>
              </a:spcBef>
              <a:spcAft>
                <a:spcPts val="0"/>
              </a:spcAft>
              <a:buClr>
                <a:srgbClr val="FCBF4A"/>
              </a:buClr>
              <a:buSzPts val="1000"/>
              <a:buNone/>
              <a:defRPr sz="1333">
                <a:solidFill>
                  <a:srgbClr val="FCBF4A"/>
                </a:solidFill>
              </a:defRPr>
            </a:lvl8pPr>
            <a:lvl9pPr lvl="8" rtl="0">
              <a:lnSpc>
                <a:spcPct val="100000"/>
              </a:lnSpc>
              <a:spcBef>
                <a:spcPts val="0"/>
              </a:spcBef>
              <a:spcAft>
                <a:spcPts val="0"/>
              </a:spcAft>
              <a:buClr>
                <a:srgbClr val="FCBF4A"/>
              </a:buClr>
              <a:buSzPts val="1000"/>
              <a:buNone/>
              <a:defRPr sz="1333">
                <a:solidFill>
                  <a:srgbClr val="FCBF4A"/>
                </a:solidFill>
              </a:defRPr>
            </a:lvl9pPr>
          </a:lstStyle>
          <a:p>
            <a:endParaRPr/>
          </a:p>
        </p:txBody>
      </p:sp>
    </p:spTree>
    <p:extLst>
      <p:ext uri="{BB962C8B-B14F-4D97-AF65-F5344CB8AC3E}">
        <p14:creationId xmlns:p14="http://schemas.microsoft.com/office/powerpoint/2010/main" val="28179246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tx1">
                    <a:lumMod val="75000"/>
                    <a:lumOff val="25000"/>
                  </a:schemeClr>
                </a:solidFill>
                <a:latin typeface="Arial" pitchFamily="34" charset="0"/>
                <a:cs typeface="Arial"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508787"/>
            <a:ext cx="11329259" cy="614197"/>
          </a:xfrm>
          <a:prstGeom prst="rect">
            <a:avLst/>
          </a:prstGeom>
        </p:spPr>
        <p:txBody>
          <a:bodyPr anchor="ctr"/>
          <a:lstStyle>
            <a:lvl1pPr marL="0" indent="0">
              <a:buNone/>
              <a:defRPr sz="26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
        <p:nvSpPr>
          <p:cNvPr id="5" name="Content Placeholder 2"/>
          <p:cNvSpPr>
            <a:spLocks noGrp="1"/>
          </p:cNvSpPr>
          <p:nvPr>
            <p:ph idx="10"/>
          </p:nvPr>
        </p:nvSpPr>
        <p:spPr>
          <a:xfrm>
            <a:off x="541173" y="2411015"/>
            <a:ext cx="11329259" cy="3994316"/>
          </a:xfrm>
          <a:prstGeom prst="rect">
            <a:avLst/>
          </a:prstGeom>
        </p:spPr>
        <p:txBody>
          <a:bodyPr lIns="396000" anchor="t"/>
          <a:lstStyle>
            <a:lvl1pPr marL="0" indent="0">
              <a:buNone/>
              <a:defRPr sz="1867">
                <a:solidFill>
                  <a:schemeClr val="tx1">
                    <a:lumMod val="75000"/>
                    <a:lumOff val="25000"/>
                  </a:schemeClr>
                </a:solidFill>
                <a:latin typeface="Arial" pitchFamily="34" charset="0"/>
                <a:cs typeface="Arial" pitchFamily="34" charset="0"/>
              </a:defRPr>
            </a:lvl1pPr>
          </a:lstStyle>
          <a:p>
            <a:pPr lvl="0"/>
            <a:r>
              <a:rPr lang="en-US" altLang="ko-KR" dirty="0"/>
              <a:t>Click to edit Master text styles</a:t>
            </a:r>
          </a:p>
        </p:txBody>
      </p:sp>
    </p:spTree>
    <p:extLst>
      <p:ext uri="{BB962C8B-B14F-4D97-AF65-F5344CB8AC3E}">
        <p14:creationId xmlns:p14="http://schemas.microsoft.com/office/powerpoint/2010/main" val="30396610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973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Rectangle 4"/>
          <p:cNvSpPr/>
          <p:nvPr userDrawn="1"/>
        </p:nvSpPr>
        <p:spPr>
          <a:xfrm>
            <a:off x="1" y="0"/>
            <a:ext cx="2159561" cy="6858000"/>
          </a:xfrm>
          <a:prstGeom prst="rect">
            <a:avLst/>
          </a:prstGeom>
          <a:gradFill>
            <a:gsLst>
              <a:gs pos="42000">
                <a:srgbClr val="F6F6F6">
                  <a:lumMod val="97000"/>
                </a:srgbClr>
              </a:gs>
              <a:gs pos="0">
                <a:schemeClr val="bg1">
                  <a:lumMod val="92000"/>
                </a:schemeClr>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7" name="Title 1"/>
          <p:cNvSpPr>
            <a:spLocks noGrp="1"/>
          </p:cNvSpPr>
          <p:nvPr>
            <p:ph type="title" hasCustomPrompt="1"/>
          </p:nvPr>
        </p:nvSpPr>
        <p:spPr>
          <a:xfrm>
            <a:off x="2112000" y="34314"/>
            <a:ext cx="10080000" cy="1035373"/>
          </a:xfrm>
          <a:prstGeom prst="rect">
            <a:avLst/>
          </a:prstGeom>
        </p:spPr>
        <p:txBody>
          <a:bodyPr anchor="ctr"/>
          <a:lstStyle>
            <a:lvl1pPr algn="l">
              <a:defRPr sz="4800" b="1">
                <a:solidFill>
                  <a:schemeClr val="tx1">
                    <a:lumMod val="75000"/>
                    <a:lumOff val="25000"/>
                  </a:schemeClr>
                </a:solidFill>
                <a:latin typeface="+mj-lt"/>
                <a:cs typeface="Arial" pitchFamily="34" charset="0"/>
              </a:defRPr>
            </a:lvl1pPr>
          </a:lstStyle>
          <a:p>
            <a:r>
              <a:rPr lang="en-US" altLang="ko-KR" dirty="0"/>
              <a:t>Free PPT _ Click to add title</a:t>
            </a:r>
            <a:endParaRPr lang="ko-KR" altLang="en-US" dirty="0"/>
          </a:p>
        </p:txBody>
      </p:sp>
      <p:pic>
        <p:nvPicPr>
          <p:cNvPr id="8" name="Picture 2" descr="D:\KBM-정애\014-Fullppt\PNG이미지\paper-bulb.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4027" y="4442899"/>
            <a:ext cx="1449935" cy="21600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userDrawn="1"/>
        </p:nvCxnSpPr>
        <p:spPr>
          <a:xfrm>
            <a:off x="948995" y="6602899"/>
            <a:ext cx="11243005" cy="0"/>
          </a:xfrm>
          <a:prstGeom prst="straightConnector1">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067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A66A57C-F499-4CE0-80F9-897BDB6F9C61}" type="datetimeFigureOut">
              <a:rPr lang="en-GB" smtClean="0"/>
              <a:t>22/07/2024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7A5294B-8D62-481F-BC3D-714385896333}" type="slidenum">
              <a:rPr lang="en-GB" smtClean="0"/>
              <a:t>‹#›</a:t>
            </a:fld>
            <a:endParaRPr lang="en-GB"/>
          </a:p>
        </p:txBody>
      </p:sp>
    </p:spTree>
    <p:extLst>
      <p:ext uri="{BB962C8B-B14F-4D97-AF65-F5344CB8AC3E}">
        <p14:creationId xmlns:p14="http://schemas.microsoft.com/office/powerpoint/2010/main" val="239204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A66A57C-F499-4CE0-80F9-897BDB6F9C61}" type="datetimeFigureOut">
              <a:rPr lang="en-GB" smtClean="0"/>
              <a:t>22/07/2024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7A5294B-8D62-481F-BC3D-714385896333}" type="slidenum">
              <a:rPr lang="en-GB" smtClean="0"/>
              <a:t>‹#›</a:t>
            </a:fld>
            <a:endParaRPr lang="en-GB"/>
          </a:p>
        </p:txBody>
      </p:sp>
    </p:spTree>
    <p:extLst>
      <p:ext uri="{BB962C8B-B14F-4D97-AF65-F5344CB8AC3E}">
        <p14:creationId xmlns:p14="http://schemas.microsoft.com/office/powerpoint/2010/main" val="2721785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66A57C-F499-4CE0-80F9-897BDB6F9C61}" type="datetimeFigureOut">
              <a:rPr lang="en-GB" smtClean="0"/>
              <a:t>22/07/2024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7A5294B-8D62-481F-BC3D-714385896333}" type="slidenum">
              <a:rPr lang="en-GB" smtClean="0"/>
              <a:t>‹#›</a:t>
            </a:fld>
            <a:endParaRPr lang="en-GB"/>
          </a:p>
        </p:txBody>
      </p:sp>
    </p:spTree>
    <p:extLst>
      <p:ext uri="{BB962C8B-B14F-4D97-AF65-F5344CB8AC3E}">
        <p14:creationId xmlns:p14="http://schemas.microsoft.com/office/powerpoint/2010/main" val="3285509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A66A57C-F499-4CE0-80F9-897BDB6F9C61}" type="datetimeFigureOut">
              <a:rPr lang="en-GB" smtClean="0"/>
              <a:t>22/07/2024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7A5294B-8D62-481F-BC3D-714385896333}" type="slidenum">
              <a:rPr lang="en-GB" smtClean="0"/>
              <a:t>‹#›</a:t>
            </a:fld>
            <a:endParaRPr lang="en-GB"/>
          </a:p>
        </p:txBody>
      </p:sp>
    </p:spTree>
    <p:extLst>
      <p:ext uri="{BB962C8B-B14F-4D97-AF65-F5344CB8AC3E}">
        <p14:creationId xmlns:p14="http://schemas.microsoft.com/office/powerpoint/2010/main" val="3466338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A66A57C-F499-4CE0-80F9-897BDB6F9C61}" type="datetimeFigureOut">
              <a:rPr lang="en-GB" smtClean="0"/>
              <a:t>22/07/2024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7A5294B-8D62-481F-BC3D-714385896333}" type="slidenum">
              <a:rPr lang="en-GB" smtClean="0"/>
              <a:t>‹#›</a:t>
            </a:fld>
            <a:endParaRPr lang="en-GB"/>
          </a:p>
        </p:txBody>
      </p:sp>
    </p:spTree>
    <p:extLst>
      <p:ext uri="{BB962C8B-B14F-4D97-AF65-F5344CB8AC3E}">
        <p14:creationId xmlns:p14="http://schemas.microsoft.com/office/powerpoint/2010/main" val="7270903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6" Type="http://schemas.openxmlformats.org/officeDocument/2006/relationships/theme" Target="../theme/theme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9669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6A57C-F499-4CE0-80F9-897BDB6F9C61}" type="datetimeFigureOut">
              <a:rPr lang="en-GB" smtClean="0"/>
              <a:t>22/07/2024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5294B-8D62-481F-BC3D-714385896333}" type="slidenum">
              <a:rPr lang="en-GB" smtClean="0"/>
              <a:t>‹#›</a:t>
            </a:fld>
            <a:endParaRPr lang="en-GB"/>
          </a:p>
        </p:txBody>
      </p:sp>
    </p:spTree>
    <p:extLst>
      <p:ext uri="{BB962C8B-B14F-4D97-AF65-F5344CB8AC3E}">
        <p14:creationId xmlns:p14="http://schemas.microsoft.com/office/powerpoint/2010/main" val="77874645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7E12C7-E5E6-4B9A-88FB-432FBA807B38}" type="datetimeFigureOut">
              <a:rPr lang="en-GB" smtClean="0"/>
              <a:t>22/07/2024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34C3F5-782C-4775-A7D1-F6032B5D4455}" type="slidenum">
              <a:rPr lang="en-GB" smtClean="0"/>
              <a:t>‹#›</a:t>
            </a:fld>
            <a:endParaRPr lang="en-GB"/>
          </a:p>
        </p:txBody>
      </p:sp>
    </p:spTree>
    <p:extLst>
      <p:ext uri="{BB962C8B-B14F-4D97-AF65-F5344CB8AC3E}">
        <p14:creationId xmlns:p14="http://schemas.microsoft.com/office/powerpoint/2010/main" val="1838129547"/>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https://youtu.be/ARWBdfWpDyc" TargetMode="External"/><Relationship Id="rId2" Type="http://schemas.openxmlformats.org/officeDocument/2006/relationships/hyperlink" Target="https://ideas.ted.com/how-to-explain-anything-to-anyone-4-steps-to-clearer-communication/" TargetMode="External"/><Relationship Id="rId1" Type="http://schemas.openxmlformats.org/officeDocument/2006/relationships/slideLayout" Target="../slideLayouts/slideLayout19.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9.xml"/><Relationship Id="rId1" Type="http://schemas.openxmlformats.org/officeDocument/2006/relationships/video" Target="https://www.youtube.com/embed/chXsLtHqfdM?feature=oembed" TargetMode="External"/><Relationship Id="rId5" Type="http://schemas.openxmlformats.org/officeDocument/2006/relationships/image" Target="../media/image16.jpeg"/><Relationship Id="rId4" Type="http://schemas.openxmlformats.org/officeDocument/2006/relationships/hyperlink" Target="https://www.ted.com/talks/ernesto_sirolli_want_to_help_someone_shut_up_and_liste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9.xml"/><Relationship Id="rId1" Type="http://schemas.openxmlformats.org/officeDocument/2006/relationships/video" Target="https://www.youtube.com/embed/6TyIY6u31gk?feature=oembed"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hyperlink" Target="https://www.ted.com/talks/siegfried_woldhek_the_search_for_the_true_face_of_leonardo?language=en"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hyperlink" Target="https://www.ted.com/talks/markus_fischer_a_robot_that_flies_like_a_bird?language=en" TargetMode="External"/><Relationship Id="rId2" Type="http://schemas.openxmlformats.org/officeDocument/2006/relationships/hyperlink" Target="https://www.ted.com/talks/michael_pritchard_how_to_make_filthy_water_drinkable?language=en" TargetMode="Externa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3" Type="http://schemas.openxmlformats.org/officeDocument/2006/relationships/hyperlink" Target="https://www.americanrhetoric.com/speeches/queenelizabethcoronavirusoutbreaktokingdom.htm" TargetMode="External"/><Relationship Id="rId2" Type="http://schemas.openxmlformats.org/officeDocument/2006/relationships/hyperlink" Target="https://www.americanrhetoric.com/speeches/gettysburgaddress.htm" TargetMode="External"/><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hyperlink" Target="http://americanradioworks.publicradio.org/features/blackspeech/mx.html" TargetMode="Externa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2.xml"/><Relationship Id="rId5" Type="http://schemas.openxmlformats.org/officeDocument/2006/relationships/image" Target="../media/image40.png"/><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hyperlink" Target="https://www.ted.com/talks/hans_rosling_the_best_stats_you_ve_ever_seen?language=en#t-232763" TargetMode="External"/><Relationship Id="rId2" Type="http://schemas.openxmlformats.org/officeDocument/2006/relationships/notesSlide" Target="../notesSlides/notesSlide30.xml"/><Relationship Id="rId1" Type="http://schemas.openxmlformats.org/officeDocument/2006/relationships/slideLayout" Target="../slideLayouts/slideLayout32.xml"/><Relationship Id="rId4" Type="http://schemas.openxmlformats.org/officeDocument/2006/relationships/image" Target="../media/image41.jpeg"/></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2.xml"/><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32.xml"/><Relationship Id="rId5" Type="http://schemas.openxmlformats.org/officeDocument/2006/relationships/hyperlink" Target="https://www.canva.com/templates/search/presentations/" TargetMode="External"/><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3" Type="http://schemas.openxmlformats.org/officeDocument/2006/relationships/hyperlink" Target="https://www.ted.com/talks/george_monbiot_for_more_wonder_rewild_the_world?language=en" TargetMode="External"/><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image" Target="cid:cc8dc2d2-0ccf-4ca0-b2b9-cfd7357de60a@apcprd06.prod.outlook.com"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www.ted.com/talks/steve_jobs_how_to_live_before_you_die" TargetMode="External"/><Relationship Id="rId2" Type="http://schemas.openxmlformats.org/officeDocument/2006/relationships/notesSlide" Target="../notesSlides/notesSlide38.xml"/><Relationship Id="rId1" Type="http://schemas.openxmlformats.org/officeDocument/2006/relationships/slideLayout" Target="../slideLayouts/slideLayout31.xml"/><Relationship Id="rId4" Type="http://schemas.openxmlformats.org/officeDocument/2006/relationships/hyperlink" Target="https://www.youtube.com/watch?v=wHGqp8lz36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ted.com/talks/sophie_scott_why_we_laugh?language=en"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1" y="6067470"/>
            <a:ext cx="12191999" cy="576000"/>
          </a:xfrm>
          <a:prstGeom prst="rect">
            <a:avLst/>
          </a:prstGeom>
        </p:spPr>
        <p:txBody>
          <a:bodyPr/>
          <a:lstStyle/>
          <a:p>
            <a:pPr>
              <a:spcBef>
                <a:spcPts val="0"/>
              </a:spcBef>
              <a:defRPr/>
            </a:pPr>
            <a:r>
              <a:rPr lang="en-US" altLang="ko-KR" sz="2400" dirty="0"/>
              <a:t>EL5132</a:t>
            </a:r>
          </a:p>
          <a:p>
            <a:pPr>
              <a:spcBef>
                <a:spcPts val="0"/>
              </a:spcBef>
              <a:defRPr/>
            </a:pPr>
            <a:endParaRPr lang="en-US" altLang="ko-KR" sz="2400" dirty="0"/>
          </a:p>
        </p:txBody>
      </p:sp>
      <p:sp>
        <p:nvSpPr>
          <p:cNvPr id="8" name="Title 7"/>
          <p:cNvSpPr>
            <a:spLocks noGrp="1"/>
          </p:cNvSpPr>
          <p:nvPr>
            <p:ph type="title"/>
          </p:nvPr>
        </p:nvSpPr>
        <p:spPr>
          <a:xfrm>
            <a:off x="0" y="4685865"/>
            <a:ext cx="12191997" cy="720000"/>
          </a:xfrm>
          <a:prstGeom prst="rect">
            <a:avLst/>
          </a:prstGeom>
        </p:spPr>
        <p:txBody>
          <a:bodyPr/>
          <a:lstStyle/>
          <a:p>
            <a:pPr lvl="0"/>
            <a:r>
              <a:rPr lang="en-US" dirty="0"/>
              <a:t>Idea building and </a:t>
            </a:r>
            <a:br>
              <a:rPr lang="en-US" dirty="0"/>
            </a:br>
            <a:r>
              <a:rPr lang="en-US" dirty="0"/>
              <a:t>Developing the Throughline</a:t>
            </a:r>
            <a:endParaRPr lang="en-GB" dirty="0"/>
          </a:p>
        </p:txBody>
      </p:sp>
      <p:pic>
        <p:nvPicPr>
          <p:cNvPr id="2" name="Picture 1">
            <a:extLst>
              <a:ext uri="{FF2B5EF4-FFF2-40B4-BE49-F238E27FC236}">
                <a16:creationId xmlns:a16="http://schemas.microsoft.com/office/drawing/2014/main" id="{C8BB0550-2322-646A-4C1D-A8E37B8123C3}"/>
              </a:ext>
            </a:extLst>
          </p:cNvPr>
          <p:cNvPicPr>
            <a:picLocks noChangeAspect="1"/>
          </p:cNvPicPr>
          <p:nvPr/>
        </p:nvPicPr>
        <p:blipFill>
          <a:blip r:embed="rId3"/>
          <a:stretch>
            <a:fillRect/>
          </a:stretch>
        </p:blipFill>
        <p:spPr>
          <a:xfrm>
            <a:off x="3653828" y="552320"/>
            <a:ext cx="5540438" cy="3708400"/>
          </a:xfrm>
          <a:prstGeom prst="rect">
            <a:avLst/>
          </a:prstGeom>
        </p:spPr>
      </p:pic>
    </p:spTree>
    <p:extLst>
      <p:ext uri="{BB962C8B-B14F-4D97-AF65-F5344CB8AC3E}">
        <p14:creationId xmlns:p14="http://schemas.microsoft.com/office/powerpoint/2010/main" val="216998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509" y="0"/>
            <a:ext cx="11526982" cy="1035373"/>
          </a:xfrm>
        </p:spPr>
        <p:txBody>
          <a:bodyPr/>
          <a:lstStyle/>
          <a:p>
            <a:pPr algn="ctr"/>
            <a:r>
              <a:rPr lang="en-US" sz="4000" dirty="0"/>
              <a:t>Developing your idea and </a:t>
            </a:r>
            <a:r>
              <a:rPr lang="en-US" sz="4000" dirty="0" err="1"/>
              <a:t>throughline</a:t>
            </a:r>
            <a:endParaRPr lang="en-GB" sz="4000" dirty="0"/>
          </a:p>
        </p:txBody>
      </p:sp>
      <p:sp>
        <p:nvSpPr>
          <p:cNvPr id="3" name="Rectangle 2"/>
          <p:cNvSpPr/>
          <p:nvPr/>
        </p:nvSpPr>
        <p:spPr>
          <a:xfrm>
            <a:off x="1533235" y="1107090"/>
            <a:ext cx="9615055" cy="3648884"/>
          </a:xfrm>
          <a:prstGeom prst="rect">
            <a:avLst/>
          </a:prstGeom>
        </p:spPr>
        <p:txBody>
          <a:bodyPr wrap="square">
            <a:spAutoFit/>
          </a:bodyPr>
          <a:lstStyle/>
          <a:p>
            <a:pPr marR="0" lvl="0">
              <a:lnSpc>
                <a:spcPct val="107000"/>
              </a:lnSpc>
              <a:spcBef>
                <a:spcPts val="0"/>
              </a:spcBef>
              <a:spcAft>
                <a:spcPts val="0"/>
              </a:spcAft>
            </a:pPr>
            <a:r>
              <a:rPr lang="en-US" sz="24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Checklist </a:t>
            </a:r>
            <a:endParaRPr lang="en-GB" sz="24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Is this a topic I am passionate about?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Does it inspire curiosity?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Will it make a difference to the audience to have this knowledge?</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Can I truly explain the topic within the time limit, complete with necessary examples?</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What are the 15 words that encapsulate my talk?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Would those 15 words persuade someone to be interested in hearing my talk? </a:t>
            </a:r>
            <a:endParaRPr lang="en-GB"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2912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9128" y="0"/>
            <a:ext cx="10080000" cy="1035373"/>
          </a:xfrm>
        </p:spPr>
        <p:txBody>
          <a:bodyPr/>
          <a:lstStyle/>
          <a:p>
            <a:pPr algn="ctr"/>
            <a:r>
              <a:rPr lang="en-GB" dirty="0">
                <a:solidFill>
                  <a:srgbClr val="222222"/>
                </a:solidFill>
                <a:latin typeface="Calibri" panose="020F0502020204030204" pitchFamily="34" charset="0"/>
                <a:ea typeface="Calibri" panose="020F0502020204030204" pitchFamily="34" charset="0"/>
                <a:cs typeface="Calibri" panose="020F0502020204030204" pitchFamily="34" charset="0"/>
              </a:rPr>
              <a:t>From </a:t>
            </a:r>
            <a:r>
              <a:rPr lang="en-GB" dirty="0" err="1">
                <a:solidFill>
                  <a:srgbClr val="222222"/>
                </a:solidFill>
                <a:latin typeface="Calibri" panose="020F0502020204030204" pitchFamily="34" charset="0"/>
                <a:ea typeface="Calibri" panose="020F0502020204030204" pitchFamily="34" charset="0"/>
                <a:cs typeface="Calibri" panose="020F0502020204030204" pitchFamily="34" charset="0"/>
              </a:rPr>
              <a:t>Throughline</a:t>
            </a:r>
            <a:r>
              <a:rPr lang="en-GB" dirty="0">
                <a:solidFill>
                  <a:srgbClr val="222222"/>
                </a:solidFill>
                <a:latin typeface="Calibri" panose="020F0502020204030204" pitchFamily="34" charset="0"/>
                <a:ea typeface="Calibri" panose="020F0502020204030204" pitchFamily="34" charset="0"/>
                <a:cs typeface="Calibri" panose="020F0502020204030204" pitchFamily="34" charset="0"/>
              </a:rPr>
              <a:t> to Structure</a:t>
            </a:r>
            <a:endParaRPr lang="en-GB" dirty="0"/>
          </a:p>
        </p:txBody>
      </p:sp>
      <p:sp>
        <p:nvSpPr>
          <p:cNvPr id="3" name="Rectangle 2"/>
          <p:cNvSpPr/>
          <p:nvPr/>
        </p:nvSpPr>
        <p:spPr>
          <a:xfrm>
            <a:off x="1782617" y="1035373"/>
            <a:ext cx="9780492" cy="5212068"/>
          </a:xfrm>
          <a:prstGeom prst="rect">
            <a:avLst/>
          </a:prstGeom>
        </p:spPr>
        <p:txBody>
          <a:bodyPr wrap="square">
            <a:spAutoFit/>
          </a:bodyPr>
          <a:lstStyle/>
          <a:p>
            <a:pPr algn="just">
              <a:lnSpc>
                <a:spcPct val="107000"/>
              </a:lnSpc>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 </a:t>
            </a:r>
            <a:r>
              <a:rPr lang="en-GB" sz="2400" b="1" dirty="0">
                <a:solidFill>
                  <a:schemeClr val="accent4">
                    <a:lumMod val="50000"/>
                  </a:schemeClr>
                </a:solidFill>
                <a:latin typeface="Calibri" panose="020F0502020204030204" pitchFamily="34" charset="0"/>
                <a:ea typeface="Calibri" panose="020F0502020204030204" pitchFamily="34" charset="0"/>
                <a:cs typeface="Calibri" panose="020F0502020204030204" pitchFamily="34" charset="0"/>
              </a:rPr>
              <a:t>Common structure:</a:t>
            </a:r>
            <a:endParaRPr lang="en-GB" sz="2400" b="1" dirty="0">
              <a:solidFill>
                <a:schemeClr val="accent4">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romanUcPeriod"/>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Introduction—Hook in the form of story, personal anecdote, thought-provoking questions</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romanUcPeriod"/>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Context—Why this topic/issue matters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romanUcPeriod"/>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Main concepts and Examples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OR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Premise and Proof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romanUcPeriod"/>
            </a:pPr>
            <a:r>
              <a:rPr lang="en-GB" sz="2400" b="1" dirty="0">
                <a:solidFill>
                  <a:srgbClr val="222222"/>
                </a:solidFill>
                <a:latin typeface="Calibri" panose="020F0502020204030204" pitchFamily="34" charset="0"/>
                <a:ea typeface="Calibri" panose="020F0502020204030204" pitchFamily="34" charset="0"/>
                <a:cs typeface="Calibri" panose="020F0502020204030204" pitchFamily="34" charset="0"/>
              </a:rPr>
              <a:t>Practical Implications / Call to action / Demonstration </a:t>
            </a:r>
            <a:endParaRPr lang="en-GB" sz="24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romanUcPeriod"/>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Conclusion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GB" sz="2400" i="1" dirty="0">
                <a:solidFill>
                  <a:srgbClr val="0070C0"/>
                </a:solidFill>
                <a:latin typeface="Calibri" panose="020F0502020204030204" pitchFamily="34" charset="0"/>
                <a:ea typeface="Calibri" panose="020F0502020204030204" pitchFamily="34" charset="0"/>
                <a:cs typeface="Calibri" panose="020F0502020204030204" pitchFamily="34" charset="0"/>
              </a:rPr>
              <a:t>Nevertheless, the structure is dependent on the topic. Any chosen structure should powerfully develop your throughline, and how each idea relates to it </a:t>
            </a:r>
            <a:endParaRPr lang="en-GB" sz="2400" i="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pPr>
            <a:r>
              <a:rPr lang="en-GB" sz="2400" i="1" dirty="0">
                <a:solidFill>
                  <a:srgbClr val="0070C0"/>
                </a:solidFill>
                <a:latin typeface="Calibri" panose="020F0502020204030204" pitchFamily="34" charset="0"/>
                <a:ea typeface="Calibri" panose="020F0502020204030204" pitchFamily="34" charset="0"/>
                <a:cs typeface="Calibri" panose="020F0502020204030204" pitchFamily="34" charset="0"/>
              </a:rPr>
              <a:t> </a:t>
            </a:r>
            <a:endParaRPr lang="en-GB" sz="2400" i="1" dirty="0">
              <a:solidFill>
                <a:srgbClr val="0070C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977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5140049" y="2247047"/>
            <a:ext cx="6480043" cy="1405641"/>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267" b="1" i="0" u="none" strike="noStrike" kern="1200" cap="none" spc="0" normalizeH="0" baseline="0" noProof="0" dirty="0">
                <a:ln>
                  <a:noFill/>
                </a:ln>
                <a:solidFill>
                  <a:prstClr val="black">
                    <a:lumMod val="75000"/>
                    <a:lumOff val="25000"/>
                  </a:prstClr>
                </a:solidFill>
                <a:effectLst/>
                <a:uLnTx/>
                <a:uFillTx/>
                <a:latin typeface="Arial" pitchFamily="34" charset="0"/>
                <a:ea typeface="맑은 고딕" pitchFamily="50" charset="-127"/>
                <a:cs typeface="Arial" pitchFamily="34" charset="0"/>
              </a:rPr>
              <a:t>Connectives in Speech (</a:t>
            </a:r>
            <a:r>
              <a:rPr kumimoji="0" lang="en-US" altLang="ko-KR" sz="4267" b="1" i="0" u="none" strike="noStrike" kern="1200" cap="none" spc="0" normalizeH="0" baseline="0" noProof="0" dirty="0" err="1">
                <a:ln>
                  <a:noFill/>
                </a:ln>
                <a:solidFill>
                  <a:prstClr val="black">
                    <a:lumMod val="75000"/>
                    <a:lumOff val="25000"/>
                  </a:prstClr>
                </a:solidFill>
                <a:effectLst/>
                <a:uLnTx/>
                <a:uFillTx/>
                <a:latin typeface="Arial" pitchFamily="34" charset="0"/>
                <a:ea typeface="맑은 고딕" pitchFamily="50" charset="-127"/>
                <a:cs typeface="Arial" pitchFamily="34" charset="0"/>
              </a:rPr>
              <a:t>pg</a:t>
            </a:r>
            <a:r>
              <a:rPr kumimoji="0" lang="en-US" altLang="ko-KR" sz="4267" b="1" i="0" u="none" strike="noStrike" kern="1200" cap="none" spc="0" normalizeH="0" baseline="0" noProof="0">
                <a:ln>
                  <a:noFill/>
                </a:ln>
                <a:solidFill>
                  <a:prstClr val="black">
                    <a:lumMod val="75000"/>
                    <a:lumOff val="25000"/>
                  </a:prstClr>
                </a:solidFill>
                <a:effectLst/>
                <a:uLnTx/>
                <a:uFillTx/>
                <a:latin typeface="Arial" pitchFamily="34" charset="0"/>
                <a:ea typeface="맑은 고딕" pitchFamily="50" charset="-127"/>
                <a:cs typeface="Arial" pitchFamily="34" charset="0"/>
              </a:rPr>
              <a:t> 21) </a:t>
            </a:r>
            <a:endParaRPr kumimoji="0" lang="en-US" altLang="ko-KR" sz="4267" b="1" i="0" u="none" strike="noStrike" kern="1200" cap="none" spc="0" normalizeH="0" baseline="0" noProof="0" dirty="0">
              <a:ln>
                <a:noFill/>
              </a:ln>
              <a:solidFill>
                <a:prstClr val="black">
                  <a:lumMod val="75000"/>
                  <a:lumOff val="25000"/>
                </a:prstClr>
              </a:solidFill>
              <a:effectLst/>
              <a:uLnTx/>
              <a:uFillTx/>
              <a:latin typeface="Arial" pitchFamily="34" charset="0"/>
              <a:ea typeface="맑은 고딕" pitchFamily="50" charset="-127"/>
              <a:cs typeface="Arial" pitchFamily="34" charset="0"/>
            </a:endParaRPr>
          </a:p>
        </p:txBody>
      </p:sp>
      <p:sp>
        <p:nvSpPr>
          <p:cNvPr id="2" name="Rectangle 1"/>
          <p:cNvSpPr/>
          <p:nvPr/>
        </p:nvSpPr>
        <p:spPr>
          <a:xfrm>
            <a:off x="5348235" y="3898894"/>
            <a:ext cx="192021" cy="16321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34" charset="-127"/>
              <a:cs typeface="+mn-cs"/>
            </a:endParaRPr>
          </a:p>
        </p:txBody>
      </p:sp>
      <p:pic>
        <p:nvPicPr>
          <p:cNvPr id="2050" name="Picture 2" descr="Link icon - Shadow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5760" y="3694327"/>
            <a:ext cx="2064311" cy="206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767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Transitions </a:t>
            </a:r>
            <a:endParaRPr lang="en-GB" b="1" dirty="0"/>
          </a:p>
        </p:txBody>
      </p:sp>
      <p:sp>
        <p:nvSpPr>
          <p:cNvPr id="4" name="Content Placeholder 3"/>
          <p:cNvSpPr>
            <a:spLocks noGrp="1"/>
          </p:cNvSpPr>
          <p:nvPr>
            <p:ph idx="10"/>
          </p:nvPr>
        </p:nvSpPr>
        <p:spPr>
          <a:xfrm>
            <a:off x="580005" y="1016053"/>
            <a:ext cx="11031990" cy="3994316"/>
          </a:xfrm>
        </p:spPr>
        <p:txBody>
          <a:bodyPr>
            <a:noAutofit/>
          </a:bodyPr>
          <a:lstStyle/>
          <a:p>
            <a:pPr lvl="0"/>
            <a:r>
              <a:rPr lang="en-GB" sz="2400" dirty="0">
                <a:solidFill>
                  <a:srgbClr val="FF0000"/>
                </a:solidFill>
              </a:rPr>
              <a:t>In addition </a:t>
            </a:r>
            <a:r>
              <a:rPr lang="en-GB" sz="2400" dirty="0"/>
              <a:t>to being a problem nationwide, </a:t>
            </a:r>
            <a:r>
              <a:rPr lang="en-GB" sz="2400" dirty="0">
                <a:solidFill>
                  <a:srgbClr val="FF0000"/>
                </a:solidFill>
              </a:rPr>
              <a:t>suicide is also a problem on our campus.</a:t>
            </a:r>
          </a:p>
          <a:p>
            <a:pPr lvl="0"/>
            <a:endParaRPr lang="en-GB" sz="2400" dirty="0"/>
          </a:p>
          <a:p>
            <a:pPr lvl="0"/>
            <a:r>
              <a:rPr lang="en-GB" sz="2400" dirty="0"/>
              <a:t>So much for the problem; </a:t>
            </a:r>
            <a:r>
              <a:rPr lang="en-GB" sz="2400" dirty="0">
                <a:solidFill>
                  <a:srgbClr val="FF0000"/>
                </a:solidFill>
              </a:rPr>
              <a:t>what about the solution?</a:t>
            </a:r>
          </a:p>
          <a:p>
            <a:pPr lvl="0"/>
            <a:endParaRPr lang="en-GB" sz="2400" dirty="0"/>
          </a:p>
          <a:p>
            <a:pPr lvl="0"/>
            <a:r>
              <a:rPr lang="en-GB" sz="2400" dirty="0">
                <a:solidFill>
                  <a:srgbClr val="FF0000"/>
                </a:solidFill>
              </a:rPr>
              <a:t>Now that </a:t>
            </a:r>
            <a:r>
              <a:rPr lang="en-GB" sz="2400" dirty="0"/>
              <a:t>you have seen what a serious problem illiteracy is, </a:t>
            </a:r>
            <a:r>
              <a:rPr lang="en-GB" sz="2400" dirty="0">
                <a:solidFill>
                  <a:srgbClr val="FF0000"/>
                </a:solidFill>
              </a:rPr>
              <a:t>you may be asking yourself-“How can I help?”</a:t>
            </a:r>
          </a:p>
          <a:p>
            <a:pPr lvl="0"/>
            <a:endParaRPr lang="en-GB" sz="2400" dirty="0"/>
          </a:p>
          <a:p>
            <a:pPr lvl="0"/>
            <a:r>
              <a:rPr lang="en-GB" sz="2400" dirty="0">
                <a:solidFill>
                  <a:srgbClr val="FF0000"/>
                </a:solidFill>
              </a:rPr>
              <a:t>Since</a:t>
            </a:r>
            <a:r>
              <a:rPr lang="en-GB" sz="2400" dirty="0"/>
              <a:t> we know a little more about what memory is, </a:t>
            </a:r>
            <a:r>
              <a:rPr lang="en-GB" sz="2400" dirty="0">
                <a:solidFill>
                  <a:srgbClr val="FF0000"/>
                </a:solidFill>
              </a:rPr>
              <a:t>let us turn to the relationship between the human brain and the process of memory.</a:t>
            </a:r>
          </a:p>
          <a:p>
            <a:endParaRPr lang="en-GB" sz="2400" dirty="0"/>
          </a:p>
        </p:txBody>
      </p:sp>
      <p:pic>
        <p:nvPicPr>
          <p:cNvPr id="1026" name="Picture 2" descr="Transition starts now…. | JIA Mom's Blo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94058" y="5305980"/>
            <a:ext cx="2160246" cy="1440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281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Internal Previews </a:t>
            </a:r>
            <a:endParaRPr lang="en-GB" b="1" dirty="0"/>
          </a:p>
        </p:txBody>
      </p:sp>
      <p:sp>
        <p:nvSpPr>
          <p:cNvPr id="4" name="Content Placeholder 3"/>
          <p:cNvSpPr>
            <a:spLocks noGrp="1"/>
          </p:cNvSpPr>
          <p:nvPr>
            <p:ph idx="10"/>
          </p:nvPr>
        </p:nvSpPr>
        <p:spPr>
          <a:xfrm>
            <a:off x="652010" y="1265705"/>
            <a:ext cx="11031990" cy="3994316"/>
          </a:xfrm>
        </p:spPr>
        <p:txBody>
          <a:bodyPr>
            <a:normAutofit/>
          </a:bodyPr>
          <a:lstStyle/>
          <a:p>
            <a:pPr lvl="0"/>
            <a:r>
              <a:rPr lang="en-GB" sz="2400" dirty="0"/>
              <a:t>We can help solve the problem </a:t>
            </a:r>
            <a:r>
              <a:rPr lang="en-GB" sz="2400" dirty="0">
                <a:solidFill>
                  <a:srgbClr val="FF0000"/>
                </a:solidFill>
              </a:rPr>
              <a:t>by knowing how to identify the symptoms and knowing whom to contact for help.</a:t>
            </a:r>
          </a:p>
          <a:p>
            <a:pPr lvl="0"/>
            <a:endParaRPr lang="en-GB" sz="2400" dirty="0"/>
          </a:p>
          <a:p>
            <a:pPr lvl="0"/>
            <a:r>
              <a:rPr lang="en-GB" sz="2400" dirty="0"/>
              <a:t>Puzzles </a:t>
            </a:r>
            <a:r>
              <a:rPr lang="en-GB" sz="2400" dirty="0">
                <a:solidFill>
                  <a:srgbClr val="FF0000"/>
                </a:solidFill>
              </a:rPr>
              <a:t>can be used for entertainment, as an indication of intelligence, and to help us develop better problem-solving techniques.</a:t>
            </a:r>
          </a:p>
          <a:p>
            <a:endParaRPr lang="en-GB" sz="2000" dirty="0"/>
          </a:p>
        </p:txBody>
      </p:sp>
      <p:pic>
        <p:nvPicPr>
          <p:cNvPr id="12290" name="Picture 2" descr="BBH: EM Preview for the Week Ahead | GFC Media Gro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046" y="4010291"/>
            <a:ext cx="4265954" cy="249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410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Internal Summaries</a:t>
            </a:r>
            <a:endParaRPr lang="en-GB" b="1" dirty="0"/>
          </a:p>
        </p:txBody>
      </p:sp>
      <p:sp>
        <p:nvSpPr>
          <p:cNvPr id="4" name="Content Placeholder 3"/>
          <p:cNvSpPr>
            <a:spLocks noGrp="1"/>
          </p:cNvSpPr>
          <p:nvPr>
            <p:ph idx="10"/>
          </p:nvPr>
        </p:nvSpPr>
        <p:spPr>
          <a:xfrm>
            <a:off x="652010" y="1265705"/>
            <a:ext cx="11031990" cy="2750710"/>
          </a:xfrm>
        </p:spPr>
        <p:txBody>
          <a:bodyPr>
            <a:normAutofit/>
          </a:bodyPr>
          <a:lstStyle/>
          <a:p>
            <a:pPr lvl="0"/>
            <a:r>
              <a:rPr lang="en-GB" sz="2400" dirty="0"/>
              <a:t>Therefore, </a:t>
            </a:r>
            <a:r>
              <a:rPr lang="en-GB" sz="2400" b="1" dirty="0">
                <a:solidFill>
                  <a:srgbClr val="FF0000"/>
                </a:solidFill>
              </a:rPr>
              <a:t>anyone can help solve the problem </a:t>
            </a:r>
            <a:r>
              <a:rPr lang="en-GB" sz="2400" dirty="0"/>
              <a:t>by </a:t>
            </a:r>
            <a:r>
              <a:rPr lang="en-GB" sz="2400" dirty="0">
                <a:solidFill>
                  <a:schemeClr val="accent2">
                    <a:lumMod val="75000"/>
                  </a:schemeClr>
                </a:solidFill>
              </a:rPr>
              <a:t>knowing how to identify the symptoms, and knowing whom to contact about helping them</a:t>
            </a:r>
            <a:r>
              <a:rPr lang="en-GB" sz="2400" dirty="0">
                <a:solidFill>
                  <a:srgbClr val="FF0000"/>
                </a:solidFill>
              </a:rPr>
              <a:t>.</a:t>
            </a:r>
          </a:p>
          <a:p>
            <a:pPr lvl="0"/>
            <a:endParaRPr lang="en-GB" sz="2400" dirty="0"/>
          </a:p>
          <a:p>
            <a:pPr lvl="0"/>
            <a:r>
              <a:rPr lang="en-GB" sz="2400" dirty="0"/>
              <a:t>I hope I’ve made it clear that needed </a:t>
            </a:r>
            <a:r>
              <a:rPr lang="en-GB" sz="2400" b="1" dirty="0">
                <a:solidFill>
                  <a:srgbClr val="FF0000"/>
                </a:solidFill>
              </a:rPr>
              <a:t>information is slipping right by us </a:t>
            </a:r>
            <a:r>
              <a:rPr lang="en-GB" sz="2400" dirty="0"/>
              <a:t>because the </a:t>
            </a:r>
            <a:r>
              <a:rPr lang="en-GB" sz="2400" dirty="0">
                <a:solidFill>
                  <a:schemeClr val="accent2">
                    <a:lumMod val="75000"/>
                  </a:schemeClr>
                </a:solidFill>
              </a:rPr>
              <a:t>news doesn’t arouse our attention, it comes at us in unorganized segments, and the bits and pieces don’t allow the development of a schemata.</a:t>
            </a:r>
          </a:p>
          <a:p>
            <a:endParaRPr lang="en-GB" sz="2400" dirty="0"/>
          </a:p>
        </p:txBody>
      </p:sp>
      <p:pic>
        <p:nvPicPr>
          <p:cNvPr id="1026" name="Picture 2" descr="In a nutshell: how to write a lay summ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66888" y="4477303"/>
            <a:ext cx="3754394" cy="1877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195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Signposts</a:t>
            </a:r>
            <a:endParaRPr lang="en-GB" b="1" dirty="0"/>
          </a:p>
        </p:txBody>
      </p:sp>
      <p:sp>
        <p:nvSpPr>
          <p:cNvPr id="4" name="Content Placeholder 3"/>
          <p:cNvSpPr>
            <a:spLocks noGrp="1"/>
          </p:cNvSpPr>
          <p:nvPr>
            <p:ph idx="10"/>
          </p:nvPr>
        </p:nvSpPr>
        <p:spPr>
          <a:xfrm>
            <a:off x="652010" y="1265705"/>
            <a:ext cx="11031990" cy="3994316"/>
          </a:xfrm>
        </p:spPr>
        <p:txBody>
          <a:bodyPr>
            <a:normAutofit/>
          </a:bodyPr>
          <a:lstStyle/>
          <a:p>
            <a:pPr lvl="0"/>
            <a:r>
              <a:rPr lang="en-GB" sz="2400" dirty="0">
                <a:solidFill>
                  <a:srgbClr val="FF0000"/>
                </a:solidFill>
              </a:rPr>
              <a:t>Let’s first take a look </a:t>
            </a:r>
            <a:r>
              <a:rPr lang="en-GB" sz="2400" dirty="0"/>
              <a:t>at the nature of the problem.</a:t>
            </a:r>
          </a:p>
          <a:p>
            <a:pPr lvl="0"/>
            <a:endParaRPr lang="en-GB" sz="2400" dirty="0"/>
          </a:p>
          <a:p>
            <a:pPr lvl="0"/>
            <a:r>
              <a:rPr lang="en-GB" sz="2400" dirty="0">
                <a:solidFill>
                  <a:srgbClr val="FF0000"/>
                </a:solidFill>
              </a:rPr>
              <a:t>The third warning sign </a:t>
            </a:r>
            <a:r>
              <a:rPr lang="en-GB" sz="2400" dirty="0"/>
              <a:t>is giving away one’s possessions.</a:t>
            </a:r>
          </a:p>
          <a:p>
            <a:pPr lvl="0"/>
            <a:endParaRPr lang="en-GB" sz="2400" dirty="0"/>
          </a:p>
          <a:p>
            <a:pPr lvl="0"/>
            <a:r>
              <a:rPr lang="en-GB" sz="2400" dirty="0"/>
              <a:t>And </a:t>
            </a:r>
            <a:r>
              <a:rPr lang="en-GB" sz="2400" dirty="0">
                <a:solidFill>
                  <a:srgbClr val="FF0000"/>
                </a:solidFill>
              </a:rPr>
              <a:t>first, the most important thing </a:t>
            </a:r>
            <a:r>
              <a:rPr lang="en-GB" sz="2400" dirty="0"/>
              <a:t>to remember is child custody battle injure the children.</a:t>
            </a:r>
          </a:p>
          <a:p>
            <a:pPr lvl="0"/>
            <a:endParaRPr lang="en-GB" sz="2400" dirty="0"/>
          </a:p>
          <a:p>
            <a:pPr lvl="0"/>
            <a:r>
              <a:rPr lang="en-GB" sz="2400" dirty="0">
                <a:solidFill>
                  <a:srgbClr val="FF0000"/>
                </a:solidFill>
              </a:rPr>
              <a:t>To begin with, </a:t>
            </a:r>
            <a:r>
              <a:rPr lang="en-GB" sz="2400" dirty="0"/>
              <a:t>we must examine the engine of the car.</a:t>
            </a:r>
          </a:p>
          <a:p>
            <a:endParaRPr lang="en-GB" sz="2400" dirty="0"/>
          </a:p>
        </p:txBody>
      </p:sp>
      <p:pic>
        <p:nvPicPr>
          <p:cNvPr id="2050" name="Picture 2" descr="Local advertising startup Signpost grabs funding and a former AOL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4714" y="4521627"/>
            <a:ext cx="3199020" cy="206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339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490" y="383598"/>
            <a:ext cx="11224491" cy="1325563"/>
          </a:xfrm>
        </p:spPr>
        <p:txBody>
          <a:bodyPr>
            <a:normAutofit fontScale="90000"/>
          </a:bodyPr>
          <a:lstStyle/>
          <a:p>
            <a:r>
              <a:rPr lang="en-US" sz="2000" b="1" u="sng" dirty="0">
                <a:latin typeface="Arial" panose="020B0604020202020204" pitchFamily="34" charset="0"/>
                <a:cs typeface="Arial" panose="020B0604020202020204" pitchFamily="34" charset="0"/>
              </a:rPr>
              <a:t>Optional Resource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How to explain anything to anyone: 4 steps to clearer communication</a:t>
            </a:r>
            <a:endParaRPr lang="en-GB"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90418" y="2176606"/>
            <a:ext cx="10864273" cy="3041939"/>
          </a:xfrm>
        </p:spPr>
        <p:txBody>
          <a:bodyPr/>
          <a:lstStyle/>
          <a:p>
            <a:pPr marL="0" indent="0">
              <a:buNone/>
            </a:pPr>
            <a:r>
              <a:rPr lang="en-US" b="1" dirty="0"/>
              <a:t>Article</a:t>
            </a:r>
            <a:endParaRPr lang="en-GB" b="1" dirty="0"/>
          </a:p>
          <a:p>
            <a:r>
              <a:rPr lang="en-GB" dirty="0">
                <a:hlinkClick r:id="rId2"/>
              </a:rPr>
              <a:t>https://ideas.ted.com/how-to-explain-anything-to-anyone-4-steps-to-clearer-communication/</a:t>
            </a:r>
            <a:endParaRPr lang="en-GB" dirty="0"/>
          </a:p>
          <a:p>
            <a:pPr marL="0" indent="0">
              <a:buNone/>
            </a:pPr>
            <a:endParaRPr lang="en-US" b="1" dirty="0"/>
          </a:p>
          <a:p>
            <a:pPr marL="0" indent="0">
              <a:buNone/>
            </a:pPr>
            <a:r>
              <a:rPr lang="en-US" b="1" dirty="0"/>
              <a:t>Quantum Physics for 7 Year Olds</a:t>
            </a:r>
            <a:endParaRPr lang="en-GB" b="1" dirty="0">
              <a:hlinkClick r:id="rId3"/>
            </a:endParaRPr>
          </a:p>
          <a:p>
            <a:r>
              <a:rPr lang="en-GB" dirty="0">
                <a:hlinkClick r:id="rId3"/>
              </a:rPr>
              <a:t>https://youtu.be/ARWBdfWpDyc</a:t>
            </a:r>
            <a:endParaRPr lang="en-GB" dirty="0"/>
          </a:p>
        </p:txBody>
      </p:sp>
      <p:pic>
        <p:nvPicPr>
          <p:cNvPr id="2050" name="Picture 2" descr="https://tedideas.files.wordpress.com/2019/11/web_ready_explain-complicated-things_v01.jpg?w=7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0045" y="3777846"/>
            <a:ext cx="4556318" cy="273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599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9A67-0CF2-CE6A-C4EF-4EDDCD8B017F}"/>
              </a:ext>
            </a:extLst>
          </p:cNvPr>
          <p:cNvSpPr>
            <a:spLocks noGrp="1"/>
          </p:cNvSpPr>
          <p:nvPr>
            <p:ph type="ctrTitle"/>
          </p:nvPr>
        </p:nvSpPr>
        <p:spPr>
          <a:xfrm>
            <a:off x="838200" y="1174819"/>
            <a:ext cx="4375151" cy="2858363"/>
          </a:xfrm>
        </p:spPr>
        <p:txBody>
          <a:bodyPr>
            <a:normAutofit/>
          </a:bodyPr>
          <a:lstStyle/>
          <a:p>
            <a:pPr algn="l"/>
            <a:r>
              <a:rPr lang="en-SG" sz="5000">
                <a:solidFill>
                  <a:schemeClr val="bg1"/>
                </a:solidFill>
                <a:latin typeface="Bell MT" panose="02020503060305020303" pitchFamily="18" charset="0"/>
              </a:rPr>
              <a:t>Strategies in creating a Science-based TED Talk</a:t>
            </a:r>
          </a:p>
        </p:txBody>
      </p:sp>
      <p:sp>
        <p:nvSpPr>
          <p:cNvPr id="3" name="Subtitle 2">
            <a:extLst>
              <a:ext uri="{FF2B5EF4-FFF2-40B4-BE49-F238E27FC236}">
                <a16:creationId xmlns:a16="http://schemas.microsoft.com/office/drawing/2014/main" id="{37E5306A-93A2-239A-0F5C-02771598439A}"/>
              </a:ext>
            </a:extLst>
          </p:cNvPr>
          <p:cNvSpPr>
            <a:spLocks noGrp="1"/>
          </p:cNvSpPr>
          <p:nvPr>
            <p:ph type="subTitle" idx="1"/>
          </p:nvPr>
        </p:nvSpPr>
        <p:spPr>
          <a:xfrm>
            <a:off x="838200" y="4414180"/>
            <a:ext cx="4377793" cy="1594508"/>
          </a:xfrm>
        </p:spPr>
        <p:txBody>
          <a:bodyPr>
            <a:normAutofit/>
          </a:bodyPr>
          <a:lstStyle/>
          <a:p>
            <a:pPr algn="l"/>
            <a:r>
              <a:rPr lang="en-SG">
                <a:solidFill>
                  <a:schemeClr val="bg1"/>
                </a:solidFill>
                <a:latin typeface="Bell MT" panose="02020503060305020303" pitchFamily="18" charset="0"/>
              </a:rPr>
              <a:t>Five Talk Tools </a:t>
            </a:r>
          </a:p>
        </p:txBody>
      </p:sp>
      <p:pic>
        <p:nvPicPr>
          <p:cNvPr id="4" name="Picture 3">
            <a:extLst>
              <a:ext uri="{FF2B5EF4-FFF2-40B4-BE49-F238E27FC236}">
                <a16:creationId xmlns:a16="http://schemas.microsoft.com/office/drawing/2014/main" id="{7C78E9EB-37DD-7681-8B79-81678A1E0984}"/>
              </a:ext>
            </a:extLst>
          </p:cNvPr>
          <p:cNvPicPr>
            <a:picLocks noChangeAspect="1"/>
          </p:cNvPicPr>
          <p:nvPr/>
        </p:nvPicPr>
        <p:blipFill rotWithShape="1">
          <a:blip r:embed="rId3"/>
          <a:srcRect l="10594" r="3267" b="2"/>
          <a:stretch/>
        </p:blipFill>
        <p:spPr>
          <a:xfrm>
            <a:off x="5682343" y="1"/>
            <a:ext cx="6509657"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effectLst>
            <a:outerShdw blurRad="381000" dist="152400" dir="10800000" algn="r" rotWithShape="0">
              <a:prstClr val="black">
                <a:alpha val="10000"/>
              </a:prstClr>
            </a:outerShdw>
          </a:effectLst>
        </p:spPr>
      </p:pic>
    </p:spTree>
    <p:extLst>
      <p:ext uri="{BB962C8B-B14F-4D97-AF65-F5344CB8AC3E}">
        <p14:creationId xmlns:p14="http://schemas.microsoft.com/office/powerpoint/2010/main" val="2982295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5670" y="310719"/>
            <a:ext cx="7702117" cy="2312662"/>
          </a:xfrm>
        </p:spPr>
        <p:txBody>
          <a:bodyPr>
            <a:normAutofit/>
          </a:bodyPr>
          <a:lstStyle/>
          <a:p>
            <a:r>
              <a:rPr lang="en-US" b="1" dirty="0">
                <a:latin typeface="+mn-lt"/>
              </a:rPr>
              <a:t>Five Talk Tools for a TED Talk </a:t>
            </a:r>
            <a:endParaRPr lang="en-GB" b="1" dirty="0">
              <a:latin typeface="+mn-lt"/>
            </a:endParaRPr>
          </a:p>
        </p:txBody>
      </p:sp>
      <p:sp>
        <p:nvSpPr>
          <p:cNvPr id="3" name="Content Placeholder 2"/>
          <p:cNvSpPr>
            <a:spLocks noGrp="1"/>
          </p:cNvSpPr>
          <p:nvPr>
            <p:ph idx="1"/>
          </p:nvPr>
        </p:nvSpPr>
        <p:spPr>
          <a:xfrm>
            <a:off x="838200" y="2623381"/>
            <a:ext cx="4541668" cy="3553581"/>
          </a:xfrm>
        </p:spPr>
        <p:txBody>
          <a:bodyPr>
            <a:normAutofit/>
          </a:bodyPr>
          <a:lstStyle/>
          <a:p>
            <a:r>
              <a:rPr lang="en-US" b="1" u="sng" dirty="0">
                <a:latin typeface="Bell MT" panose="02020503060305020303" pitchFamily="18" charset="0"/>
              </a:rPr>
              <a:t>Connection with </a:t>
            </a:r>
            <a:r>
              <a:rPr lang="en-US" b="1" u="sng">
                <a:latin typeface="Bell MT" panose="02020503060305020303" pitchFamily="18" charset="0"/>
              </a:rPr>
              <a:t>the Audience</a:t>
            </a:r>
            <a:endParaRPr lang="en-US" b="1" u="sng" dirty="0">
              <a:latin typeface="Bell MT" panose="02020503060305020303" pitchFamily="18" charset="0"/>
            </a:endParaRPr>
          </a:p>
          <a:p>
            <a:r>
              <a:rPr lang="en-US" b="1" dirty="0">
                <a:latin typeface="Bell MT" panose="02020503060305020303" pitchFamily="18" charset="0"/>
              </a:rPr>
              <a:t>Narration (with a Point)</a:t>
            </a:r>
          </a:p>
          <a:p>
            <a:r>
              <a:rPr lang="en-US" b="1" dirty="0">
                <a:latin typeface="Bell MT" panose="02020503060305020303" pitchFamily="18" charset="0"/>
              </a:rPr>
              <a:t>Explanation</a:t>
            </a:r>
          </a:p>
          <a:p>
            <a:r>
              <a:rPr lang="en-US" b="1" dirty="0">
                <a:latin typeface="Bell MT" panose="02020503060305020303" pitchFamily="18" charset="0"/>
              </a:rPr>
              <a:t>Elaboration/Persuasion</a:t>
            </a:r>
          </a:p>
          <a:p>
            <a:r>
              <a:rPr lang="en-US" b="1" dirty="0">
                <a:latin typeface="Bell MT" panose="02020503060305020303" pitchFamily="18" charset="0"/>
              </a:rPr>
              <a:t>Revelation</a:t>
            </a:r>
            <a:endParaRPr lang="en-GB" dirty="0">
              <a:latin typeface="Bell MT" panose="02020503060305020303" pitchFamily="18" charset="0"/>
            </a:endParaRPr>
          </a:p>
          <a:p>
            <a:endParaRPr lang="en-GB" dirty="0">
              <a:latin typeface="Bell MT" panose="02020503060305020303" pitchFamily="18" charset="0"/>
            </a:endParaRPr>
          </a:p>
        </p:txBody>
      </p:sp>
      <p:pic>
        <p:nvPicPr>
          <p:cNvPr id="5" name="Picture 4"/>
          <p:cNvPicPr>
            <a:picLocks noChangeAspect="1"/>
          </p:cNvPicPr>
          <p:nvPr/>
        </p:nvPicPr>
        <p:blipFill>
          <a:blip r:embed="rId3"/>
          <a:stretch>
            <a:fillRect/>
          </a:stretch>
        </p:blipFill>
        <p:spPr>
          <a:xfrm>
            <a:off x="6838455" y="1647479"/>
            <a:ext cx="4747547" cy="4747547"/>
          </a:xfrm>
          <a:prstGeom prst="rect">
            <a:avLst/>
          </a:prstGeom>
        </p:spPr>
      </p:pic>
    </p:spTree>
    <p:extLst>
      <p:ext uri="{BB962C8B-B14F-4D97-AF65-F5344CB8AC3E}">
        <p14:creationId xmlns:p14="http://schemas.microsoft.com/office/powerpoint/2010/main" val="410359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512" y="266218"/>
            <a:ext cx="7072174" cy="1035373"/>
          </a:xfrm>
        </p:spPr>
        <p:txBody>
          <a:bodyPr/>
          <a:lstStyle/>
          <a:p>
            <a:r>
              <a:rPr lang="en-US" dirty="0"/>
              <a:t>Developing a topic for </a:t>
            </a:r>
            <a:r>
              <a:rPr lang="en-US" u="sng" dirty="0"/>
              <a:t>pitching to an audience</a:t>
            </a:r>
            <a:endParaRPr lang="en-GB" u="sng" dirty="0"/>
          </a:p>
        </p:txBody>
      </p:sp>
      <p:sp>
        <p:nvSpPr>
          <p:cNvPr id="3" name="Rectangle 2"/>
          <p:cNvSpPr/>
          <p:nvPr/>
        </p:nvSpPr>
        <p:spPr>
          <a:xfrm>
            <a:off x="1516517" y="1812912"/>
            <a:ext cx="8750228" cy="2445862"/>
          </a:xfrm>
          <a:prstGeom prst="rect">
            <a:avLst/>
          </a:prstGeom>
        </p:spPr>
        <p:txBody>
          <a:bodyPr wrap="square">
            <a:spAutoFit/>
          </a:bodyPr>
          <a:lstStyle/>
          <a:p>
            <a:pPr marL="342900" marR="0" lvl="0" indent="-342900" algn="just">
              <a:lnSpc>
                <a:spcPct val="107000"/>
              </a:lnSpc>
              <a:spcBef>
                <a:spcPts val="0"/>
              </a:spcBef>
              <a:spcAft>
                <a:spcPts val="0"/>
              </a:spcAft>
              <a:buFont typeface="Arial" panose="020B0604020202020204" pitchFamily="34" charset="0"/>
              <a:buChar char="•"/>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What was the last thing you were really excited by or intrigued by?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Arial" panose="020B0604020202020204" pitchFamily="34" charset="0"/>
              <a:buChar char="•"/>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What are two or three things you are most proud of?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Arial" panose="020B0604020202020204" pitchFamily="34" charset="0"/>
              <a:buChar char="•"/>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When was the last time you were in conversation with someone who said, “That’s really interesting”?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Arial" panose="020B0604020202020204" pitchFamily="34" charset="0"/>
              <a:buChar char="•"/>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Have you observed anything that surprised/intrigued you?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Arial" panose="020B0604020202020204" pitchFamily="34" charset="0"/>
              <a:buChar char="•"/>
            </a:pPr>
            <a:r>
              <a:rPr lang="en-GB" sz="2400" dirty="0">
                <a:solidFill>
                  <a:srgbClr val="222222"/>
                </a:solidFill>
                <a:latin typeface="Calibri" panose="020F0502020204030204" pitchFamily="34" charset="0"/>
                <a:ea typeface="Calibri" panose="020F0502020204030204" pitchFamily="34" charset="0"/>
                <a:cs typeface="Calibri" panose="020F0502020204030204" pitchFamily="34" charset="0"/>
              </a:rPr>
              <a:t>What is one idea you’d most love to share with others?</a:t>
            </a:r>
            <a:endParaRPr lang="en-GB"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625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61925"/>
            <a:ext cx="10515600" cy="798657"/>
          </a:xfrm>
        </p:spPr>
        <p:txBody>
          <a:bodyPr>
            <a:normAutofit/>
          </a:bodyPr>
          <a:lstStyle/>
          <a:p>
            <a:pPr algn="ctr"/>
            <a:r>
              <a:rPr lang="en-GB" sz="4000" b="1" dirty="0">
                <a:latin typeface="+mn-lt"/>
              </a:rPr>
              <a:t>1) Connection: Get Personal </a:t>
            </a:r>
            <a:endParaRPr lang="en-GB" sz="4000" dirty="0">
              <a:latin typeface="+mn-lt"/>
            </a:endParaRPr>
          </a:p>
        </p:txBody>
      </p:sp>
      <p:sp>
        <p:nvSpPr>
          <p:cNvPr id="3" name="Content Placeholder 2"/>
          <p:cNvSpPr>
            <a:spLocks noGrp="1"/>
          </p:cNvSpPr>
          <p:nvPr>
            <p:ph idx="1"/>
          </p:nvPr>
        </p:nvSpPr>
        <p:spPr>
          <a:xfrm>
            <a:off x="1022926" y="1877291"/>
            <a:ext cx="7300653" cy="4980709"/>
          </a:xfrm>
        </p:spPr>
        <p:txBody>
          <a:bodyPr>
            <a:normAutofit/>
          </a:bodyPr>
          <a:lstStyle/>
          <a:p>
            <a:pPr marL="0" indent="0">
              <a:buNone/>
            </a:pPr>
            <a:endParaRPr lang="en-US" b="1" dirty="0">
              <a:solidFill>
                <a:schemeClr val="accent5">
                  <a:lumMod val="50000"/>
                </a:schemeClr>
              </a:solidFill>
            </a:endParaRPr>
          </a:p>
          <a:p>
            <a:pPr marL="0" indent="0">
              <a:buNone/>
            </a:pPr>
            <a:r>
              <a:rPr lang="en-US" b="1" dirty="0">
                <a:solidFill>
                  <a:schemeClr val="accent5">
                    <a:lumMod val="50000"/>
                  </a:schemeClr>
                </a:solidFill>
              </a:rPr>
              <a:t>Personal Pronouns (I, We, You) </a:t>
            </a:r>
          </a:p>
          <a:p>
            <a:pPr marL="0" indent="0">
              <a:buNone/>
            </a:pPr>
            <a:endParaRPr lang="en-GB" b="1" dirty="0">
              <a:solidFill>
                <a:schemeClr val="accent5">
                  <a:lumMod val="50000"/>
                </a:schemeClr>
              </a:solidFill>
            </a:endParaRPr>
          </a:p>
          <a:p>
            <a:pPr marL="0" indent="0">
              <a:buNone/>
            </a:pPr>
            <a:r>
              <a:rPr lang="en-GB" b="1" dirty="0">
                <a:solidFill>
                  <a:schemeClr val="accent5">
                    <a:lumMod val="50000"/>
                  </a:schemeClr>
                </a:solidFill>
              </a:rPr>
              <a:t>Use of humour </a:t>
            </a:r>
          </a:p>
          <a:p>
            <a:pPr marL="0" indent="0">
              <a:buNone/>
            </a:pPr>
            <a:r>
              <a:rPr lang="en-US" sz="2400" i="1" dirty="0">
                <a:solidFill>
                  <a:schemeClr val="accent5">
                    <a:lumMod val="50000"/>
                  </a:schemeClr>
                </a:solidFill>
              </a:rPr>
              <a:t>What are the potential benefits and pitfalls of using </a:t>
            </a:r>
            <a:r>
              <a:rPr lang="en-US" sz="2400" i="1" dirty="0" err="1">
                <a:solidFill>
                  <a:schemeClr val="accent5">
                    <a:lumMod val="50000"/>
                  </a:schemeClr>
                </a:solidFill>
              </a:rPr>
              <a:t>humour</a:t>
            </a:r>
            <a:r>
              <a:rPr lang="en-US" sz="2400" i="1" dirty="0">
                <a:solidFill>
                  <a:schemeClr val="accent5">
                    <a:lumMod val="50000"/>
                  </a:schemeClr>
                </a:solidFill>
              </a:rPr>
              <a:t> in a talk? </a:t>
            </a:r>
          </a:p>
          <a:p>
            <a:pPr marL="0" indent="0">
              <a:buNone/>
            </a:pPr>
            <a:endParaRPr lang="en-US" sz="2400" i="1" dirty="0">
              <a:solidFill>
                <a:schemeClr val="accent5">
                  <a:lumMod val="50000"/>
                </a:schemeClr>
              </a:solidFill>
            </a:endParaRPr>
          </a:p>
          <a:p>
            <a:pPr marL="0" indent="0">
              <a:buNone/>
            </a:pPr>
            <a:r>
              <a:rPr lang="en-US" b="1" dirty="0">
                <a:solidFill>
                  <a:schemeClr val="accent5">
                    <a:lumMod val="50000"/>
                  </a:schemeClr>
                </a:solidFill>
              </a:rPr>
              <a:t>Anecdote</a:t>
            </a:r>
          </a:p>
          <a:p>
            <a:pPr marL="0" indent="0">
              <a:buNone/>
            </a:pPr>
            <a:r>
              <a:rPr lang="en-US" sz="2400" i="1" dirty="0">
                <a:solidFill>
                  <a:schemeClr val="accent5">
                    <a:lumMod val="50000"/>
                  </a:schemeClr>
                </a:solidFill>
              </a:rPr>
              <a:t>Tell </a:t>
            </a:r>
            <a:r>
              <a:rPr lang="en-US" sz="2400" i="1">
                <a:solidFill>
                  <a:schemeClr val="accent5">
                    <a:lumMod val="50000"/>
                  </a:schemeClr>
                </a:solidFill>
              </a:rPr>
              <a:t>a story that </a:t>
            </a:r>
            <a:r>
              <a:rPr lang="en-US" sz="2400" i="1" dirty="0">
                <a:solidFill>
                  <a:schemeClr val="accent5">
                    <a:lumMod val="50000"/>
                  </a:schemeClr>
                </a:solidFill>
              </a:rPr>
              <a:t>may resonate with the audience</a:t>
            </a:r>
          </a:p>
          <a:p>
            <a:pPr marL="0" indent="0">
              <a:buNone/>
            </a:pPr>
            <a:endParaRPr lang="en-GB" sz="2400" b="1" dirty="0">
              <a:solidFill>
                <a:schemeClr val="accent5">
                  <a:lumMod val="50000"/>
                </a:schemeClr>
              </a:solidFill>
            </a:endParaRPr>
          </a:p>
          <a:p>
            <a:pPr marL="0" indent="0">
              <a:buNone/>
            </a:pPr>
            <a:endParaRPr lang="en-GB" b="1" dirty="0"/>
          </a:p>
        </p:txBody>
      </p:sp>
      <p:pic>
        <p:nvPicPr>
          <p:cNvPr id="4" name="Picture 2" descr="Joke fail - quickmeme">
            <a:extLst>
              <a:ext uri="{FF2B5EF4-FFF2-40B4-BE49-F238E27FC236}">
                <a16:creationId xmlns:a16="http://schemas.microsoft.com/office/drawing/2014/main" id="{337D43EA-87B1-B760-621E-73FE48911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3579" y="2442709"/>
            <a:ext cx="3408592" cy="2553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687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19727" y="161925"/>
            <a:ext cx="10515600" cy="798657"/>
          </a:xfrm>
        </p:spPr>
        <p:txBody>
          <a:bodyPr>
            <a:normAutofit/>
          </a:bodyPr>
          <a:lstStyle/>
          <a:p>
            <a:pPr algn="ctr"/>
            <a:r>
              <a:rPr lang="en-GB" sz="4000" b="1" dirty="0">
                <a:latin typeface="+mn-lt"/>
              </a:rPr>
              <a:t>1) Connection: Get Personal </a:t>
            </a:r>
            <a:endParaRPr lang="en-GB" sz="4000" dirty="0">
              <a:latin typeface="+mn-lt"/>
            </a:endParaRPr>
          </a:p>
        </p:txBody>
      </p:sp>
      <p:sp>
        <p:nvSpPr>
          <p:cNvPr id="3" name="Content Placeholder 2"/>
          <p:cNvSpPr>
            <a:spLocks noGrp="1"/>
          </p:cNvSpPr>
          <p:nvPr>
            <p:ph idx="1"/>
          </p:nvPr>
        </p:nvSpPr>
        <p:spPr>
          <a:xfrm>
            <a:off x="378692" y="1308388"/>
            <a:ext cx="8682182" cy="4898448"/>
          </a:xfrm>
        </p:spPr>
        <p:txBody>
          <a:bodyPr>
            <a:normAutofit fontScale="85000" lnSpcReduction="20000"/>
          </a:bodyPr>
          <a:lstStyle/>
          <a:p>
            <a:pPr marL="0" lvl="0" indent="0">
              <a:buNone/>
            </a:pPr>
            <a:r>
              <a:rPr lang="en-GB" sz="3800" b="1" dirty="0">
                <a:solidFill>
                  <a:schemeClr val="tx1">
                    <a:lumMod val="85000"/>
                    <a:lumOff val="15000"/>
                  </a:schemeClr>
                </a:solidFill>
              </a:rPr>
              <a:t>Ask Questions to engage listeners in conversation</a:t>
            </a:r>
          </a:p>
          <a:p>
            <a:pPr marL="0" indent="0">
              <a:buNone/>
            </a:pPr>
            <a:endParaRPr lang="en-GB" dirty="0"/>
          </a:p>
          <a:p>
            <a:pPr marL="0" indent="0">
              <a:buNone/>
            </a:pPr>
            <a:r>
              <a:rPr lang="en-GB" dirty="0">
                <a:solidFill>
                  <a:schemeClr val="accent6">
                    <a:lumMod val="50000"/>
                  </a:schemeClr>
                </a:solidFill>
              </a:rPr>
              <a:t>“So how many of you are making yourselves smaller through your body language?”</a:t>
            </a:r>
          </a:p>
          <a:p>
            <a:pPr marL="0" indent="0">
              <a:buNone/>
            </a:pPr>
            <a:endParaRPr lang="en-GB" dirty="0"/>
          </a:p>
          <a:p>
            <a:pPr marL="0" indent="0">
              <a:buNone/>
            </a:pPr>
            <a:r>
              <a:rPr lang="en-GB" dirty="0">
                <a:solidFill>
                  <a:schemeClr val="accent4">
                    <a:lumMod val="75000"/>
                  </a:schemeClr>
                </a:solidFill>
              </a:rPr>
              <a:t>“If you use emoticons poorly in online negotiations, it’s a bad idea, right?”</a:t>
            </a:r>
          </a:p>
          <a:p>
            <a:pPr marL="0" indent="0">
              <a:buNone/>
            </a:pPr>
            <a:endParaRPr lang="en-GB" dirty="0">
              <a:solidFill>
                <a:schemeClr val="accent2">
                  <a:lumMod val="50000"/>
                </a:schemeClr>
              </a:solidFill>
            </a:endParaRPr>
          </a:p>
          <a:p>
            <a:pPr marL="0" indent="0">
              <a:buNone/>
            </a:pPr>
            <a:r>
              <a:rPr lang="en-GB" dirty="0">
                <a:solidFill>
                  <a:schemeClr val="accent2">
                    <a:lumMod val="50000"/>
                  </a:schemeClr>
                </a:solidFill>
              </a:rPr>
              <a:t>“Can power posing for a few minutes really change your life in meaningful ways? </a:t>
            </a:r>
          </a:p>
          <a:p>
            <a:pPr marL="0" indent="0">
              <a:buNone/>
            </a:pPr>
            <a:endParaRPr lang="en-GB" b="1" dirty="0">
              <a:solidFill>
                <a:schemeClr val="accent5">
                  <a:lumMod val="75000"/>
                </a:schemeClr>
              </a:solidFill>
            </a:endParaRPr>
          </a:p>
          <a:p>
            <a:pPr marL="0" indent="0">
              <a:buNone/>
            </a:pPr>
            <a:r>
              <a:rPr lang="en-GB" b="1" dirty="0">
                <a:solidFill>
                  <a:schemeClr val="accent5">
                    <a:lumMod val="75000"/>
                  </a:schemeClr>
                </a:solidFill>
              </a:rPr>
              <a:t>“</a:t>
            </a:r>
            <a:r>
              <a:rPr lang="en-GB" dirty="0">
                <a:solidFill>
                  <a:schemeClr val="accent5">
                    <a:lumMod val="75000"/>
                  </a:schemeClr>
                </a:solidFill>
              </a:rPr>
              <a:t>So, I am watching this behaviour in the classroom, and what do I notice?” </a:t>
            </a:r>
          </a:p>
          <a:p>
            <a:endParaRPr lang="en-GB" dirty="0"/>
          </a:p>
        </p:txBody>
      </p:sp>
      <p:sp>
        <p:nvSpPr>
          <p:cNvPr id="5" name="TextBox 4"/>
          <p:cNvSpPr txBox="1"/>
          <p:nvPr/>
        </p:nvSpPr>
        <p:spPr>
          <a:xfrm>
            <a:off x="9268691" y="2116388"/>
            <a:ext cx="1062182" cy="461665"/>
          </a:xfrm>
          <a:prstGeom prst="rect">
            <a:avLst/>
          </a:prstGeom>
          <a:solidFill>
            <a:schemeClr val="accent6">
              <a:lumMod val="40000"/>
              <a:lumOff val="60000"/>
            </a:schemeClr>
          </a:solidFill>
        </p:spPr>
        <p:txBody>
          <a:bodyPr wrap="square" rtlCol="0">
            <a:spAutoFit/>
          </a:bodyPr>
          <a:lstStyle/>
          <a:p>
            <a:r>
              <a:rPr lang="en-US" sz="2400" b="1" dirty="0"/>
              <a:t>Polling </a:t>
            </a:r>
            <a:endParaRPr lang="en-GB" sz="2400" b="1" dirty="0"/>
          </a:p>
        </p:txBody>
      </p:sp>
      <p:sp>
        <p:nvSpPr>
          <p:cNvPr id="6" name="TextBox 5"/>
          <p:cNvSpPr txBox="1"/>
          <p:nvPr/>
        </p:nvSpPr>
        <p:spPr>
          <a:xfrm>
            <a:off x="9268691" y="2869354"/>
            <a:ext cx="1898072" cy="830997"/>
          </a:xfrm>
          <a:prstGeom prst="rect">
            <a:avLst/>
          </a:prstGeom>
          <a:solidFill>
            <a:schemeClr val="accent4">
              <a:lumMod val="40000"/>
              <a:lumOff val="60000"/>
            </a:schemeClr>
          </a:solidFill>
        </p:spPr>
        <p:txBody>
          <a:bodyPr wrap="square" rtlCol="0">
            <a:spAutoFit/>
          </a:bodyPr>
          <a:lstStyle/>
          <a:p>
            <a:pPr algn="ctr"/>
            <a:r>
              <a:rPr lang="en-US" sz="2400" b="1" dirty="0"/>
              <a:t>Seeking Confirmation  </a:t>
            </a:r>
            <a:endParaRPr lang="en-GB" sz="2400" b="1" dirty="0"/>
          </a:p>
        </p:txBody>
      </p:sp>
      <p:sp>
        <p:nvSpPr>
          <p:cNvPr id="7" name="TextBox 6"/>
          <p:cNvSpPr txBox="1"/>
          <p:nvPr/>
        </p:nvSpPr>
        <p:spPr>
          <a:xfrm>
            <a:off x="9268691" y="3991652"/>
            <a:ext cx="1898072" cy="830997"/>
          </a:xfrm>
          <a:prstGeom prst="rect">
            <a:avLst/>
          </a:prstGeom>
          <a:solidFill>
            <a:schemeClr val="accent2">
              <a:lumMod val="40000"/>
              <a:lumOff val="60000"/>
            </a:schemeClr>
          </a:solidFill>
        </p:spPr>
        <p:txBody>
          <a:bodyPr wrap="square" rtlCol="0">
            <a:spAutoFit/>
          </a:bodyPr>
          <a:lstStyle/>
          <a:p>
            <a:pPr algn="ctr"/>
            <a:r>
              <a:rPr lang="en-US" sz="2400" b="1" dirty="0"/>
              <a:t>Provoking Thought </a:t>
            </a:r>
            <a:endParaRPr lang="en-GB" sz="2400" b="1" dirty="0"/>
          </a:p>
        </p:txBody>
      </p:sp>
      <p:sp>
        <p:nvSpPr>
          <p:cNvPr id="8" name="TextBox 7"/>
          <p:cNvSpPr txBox="1"/>
          <p:nvPr/>
        </p:nvSpPr>
        <p:spPr>
          <a:xfrm>
            <a:off x="9268691" y="5193624"/>
            <a:ext cx="1898072" cy="830997"/>
          </a:xfrm>
          <a:prstGeom prst="rect">
            <a:avLst/>
          </a:prstGeom>
          <a:solidFill>
            <a:schemeClr val="accent5">
              <a:lumMod val="40000"/>
              <a:lumOff val="60000"/>
            </a:schemeClr>
          </a:solidFill>
        </p:spPr>
        <p:txBody>
          <a:bodyPr wrap="square" rtlCol="0">
            <a:spAutoFit/>
          </a:bodyPr>
          <a:lstStyle/>
          <a:p>
            <a:pPr algn="ctr"/>
            <a:r>
              <a:rPr lang="en-US" sz="2400" b="1" dirty="0"/>
              <a:t>Creating suspense</a:t>
            </a:r>
            <a:endParaRPr lang="en-GB" sz="2400" b="1" dirty="0"/>
          </a:p>
        </p:txBody>
      </p:sp>
    </p:spTree>
    <p:extLst>
      <p:ext uri="{BB962C8B-B14F-4D97-AF65-F5344CB8AC3E}">
        <p14:creationId xmlns:p14="http://schemas.microsoft.com/office/powerpoint/2010/main" val="160622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61925"/>
            <a:ext cx="10515600" cy="798657"/>
          </a:xfrm>
        </p:spPr>
        <p:txBody>
          <a:bodyPr>
            <a:normAutofit/>
          </a:bodyPr>
          <a:lstStyle/>
          <a:p>
            <a:pPr algn="ctr"/>
            <a:r>
              <a:rPr lang="en-GB" sz="4000" b="1" dirty="0">
                <a:latin typeface="+mn-lt"/>
              </a:rPr>
              <a:t>2) Narration: The Allure of Stories </a:t>
            </a:r>
            <a:endParaRPr lang="en-GB" sz="4000" dirty="0">
              <a:latin typeface="+mn-lt"/>
            </a:endParaRPr>
          </a:p>
        </p:txBody>
      </p:sp>
      <p:sp>
        <p:nvSpPr>
          <p:cNvPr id="3" name="Content Placeholder 2"/>
          <p:cNvSpPr>
            <a:spLocks noGrp="1"/>
          </p:cNvSpPr>
          <p:nvPr>
            <p:ph idx="1"/>
          </p:nvPr>
        </p:nvSpPr>
        <p:spPr>
          <a:xfrm>
            <a:off x="518390" y="1117600"/>
            <a:ext cx="11140210" cy="2927927"/>
          </a:xfrm>
        </p:spPr>
        <p:txBody>
          <a:bodyPr>
            <a:normAutofit fontScale="85000" lnSpcReduction="20000"/>
          </a:bodyPr>
          <a:lstStyle/>
          <a:p>
            <a:pPr marL="0" indent="0">
              <a:buNone/>
            </a:pPr>
            <a:r>
              <a:rPr lang="en-US" sz="3000" b="1" dirty="0">
                <a:solidFill>
                  <a:srgbClr val="7030A0"/>
                </a:solidFill>
              </a:rPr>
              <a:t>Watch the first four minutes of the following talk. Consider why the story is effective. </a:t>
            </a:r>
          </a:p>
          <a:p>
            <a:pPr marL="0" indent="0">
              <a:buNone/>
            </a:pPr>
            <a:endParaRPr lang="en-US" b="1" dirty="0"/>
          </a:p>
          <a:p>
            <a:pPr marL="0" indent="0">
              <a:buNone/>
            </a:pPr>
            <a:r>
              <a:rPr lang="en-GB" b="1" dirty="0"/>
              <a:t>Title:</a:t>
            </a:r>
            <a:r>
              <a:rPr lang="en-GB" dirty="0"/>
              <a:t> Want to help someone? Shut up and listen!</a:t>
            </a:r>
          </a:p>
          <a:p>
            <a:pPr marL="0" indent="0">
              <a:buNone/>
            </a:pPr>
            <a:r>
              <a:rPr lang="en-GB" dirty="0">
                <a:hlinkClick r:id="rId4"/>
              </a:rPr>
              <a:t>https://www.ted.com/talks/ernesto_sirolli_want_to_help_someone_shut_up_and_listen</a:t>
            </a:r>
            <a:endParaRPr lang="en-GB" dirty="0"/>
          </a:p>
          <a:p>
            <a:pPr marL="0" indent="0">
              <a:buNone/>
            </a:pPr>
            <a:r>
              <a:rPr lang="en-GB" b="1" dirty="0"/>
              <a:t>Topic:</a:t>
            </a:r>
            <a:r>
              <a:rPr lang="en-GB" dirty="0"/>
              <a:t> Better approach to development aid in Africa</a:t>
            </a:r>
          </a:p>
          <a:p>
            <a:pPr marL="0" indent="0">
              <a:buNone/>
            </a:pPr>
            <a:r>
              <a:rPr lang="en-GB" b="1" dirty="0"/>
              <a:t>Speaker:</a:t>
            </a:r>
            <a:r>
              <a:rPr lang="en-GB" dirty="0"/>
              <a:t> Ernesto </a:t>
            </a:r>
            <a:r>
              <a:rPr lang="en-GB" dirty="0" err="1"/>
              <a:t>Sirolli</a:t>
            </a:r>
            <a:r>
              <a:rPr lang="en-GB" dirty="0"/>
              <a:t>, Sustainable Development Expert </a:t>
            </a:r>
          </a:p>
          <a:p>
            <a:pPr marL="0" indent="0">
              <a:buNone/>
            </a:pPr>
            <a:endParaRPr lang="en-GB" b="1" dirty="0"/>
          </a:p>
        </p:txBody>
      </p:sp>
      <p:pic>
        <p:nvPicPr>
          <p:cNvPr id="4" name="Online Media 3" title="Ernesto Sirolli: Want to help someone? Shut up and listen!">
            <a:hlinkClick r:id="" action="ppaction://media"/>
            <a:extLst>
              <a:ext uri="{FF2B5EF4-FFF2-40B4-BE49-F238E27FC236}">
                <a16:creationId xmlns:a16="http://schemas.microsoft.com/office/drawing/2014/main" id="{BD930CAA-617B-9394-4044-463223A5C7D9}"/>
              </a:ext>
            </a:extLst>
          </p:cNvPr>
          <p:cNvPicPr>
            <a:picLocks noRot="1" noChangeAspect="1"/>
          </p:cNvPicPr>
          <p:nvPr>
            <a:videoFile r:link="rId1"/>
          </p:nvPr>
        </p:nvPicPr>
        <p:blipFill>
          <a:blip r:embed="rId5"/>
          <a:stretch>
            <a:fillRect/>
          </a:stretch>
        </p:blipFill>
        <p:spPr>
          <a:xfrm>
            <a:off x="5775667" y="4202545"/>
            <a:ext cx="4699920" cy="2655455"/>
          </a:xfrm>
          <a:prstGeom prst="rect">
            <a:avLst/>
          </a:prstGeom>
        </p:spPr>
      </p:pic>
    </p:spTree>
    <p:extLst>
      <p:ext uri="{BB962C8B-B14F-4D97-AF65-F5344CB8AC3E}">
        <p14:creationId xmlns:p14="http://schemas.microsoft.com/office/powerpoint/2010/main" val="20709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727" y="161925"/>
            <a:ext cx="10515600" cy="798657"/>
          </a:xfrm>
        </p:spPr>
        <p:txBody>
          <a:bodyPr>
            <a:normAutofit/>
          </a:bodyPr>
          <a:lstStyle/>
          <a:p>
            <a:pPr algn="ctr"/>
            <a:r>
              <a:rPr lang="en-GB" sz="4000" b="1" dirty="0">
                <a:latin typeface="+mn-lt"/>
              </a:rPr>
              <a:t>2) Narration: The Allure of Stories </a:t>
            </a:r>
            <a:endParaRPr lang="en-GB" sz="4000" dirty="0">
              <a:latin typeface="+mn-lt"/>
            </a:endParaRPr>
          </a:p>
        </p:txBody>
      </p:sp>
      <p:sp>
        <p:nvSpPr>
          <p:cNvPr id="3" name="Content Placeholder 2"/>
          <p:cNvSpPr>
            <a:spLocks noGrp="1"/>
          </p:cNvSpPr>
          <p:nvPr>
            <p:ph idx="1"/>
          </p:nvPr>
        </p:nvSpPr>
        <p:spPr>
          <a:xfrm>
            <a:off x="186920" y="1077190"/>
            <a:ext cx="11711710" cy="5563640"/>
          </a:xfrm>
        </p:spPr>
        <p:txBody>
          <a:bodyPr>
            <a:normAutofit/>
          </a:bodyPr>
          <a:lstStyle/>
          <a:p>
            <a:pPr marL="0" indent="0">
              <a:buNone/>
            </a:pPr>
            <a:r>
              <a:rPr lang="en-US" sz="3200" b="1" dirty="0">
                <a:solidFill>
                  <a:srgbClr val="7030A0"/>
                </a:solidFill>
              </a:rPr>
              <a:t>Why the story is effective</a:t>
            </a:r>
            <a:endParaRPr lang="en-GB" sz="3200" b="1" dirty="0"/>
          </a:p>
          <a:p>
            <a:r>
              <a:rPr lang="en-GB" sz="2400" b="1" dirty="0"/>
              <a:t>Personal story </a:t>
            </a:r>
            <a:r>
              <a:rPr lang="en-GB" sz="2400" dirty="0"/>
              <a:t>of the speaker (his experience in NGO) draws connection to the audience </a:t>
            </a:r>
          </a:p>
          <a:p>
            <a:r>
              <a:rPr lang="en-GB" sz="2400" b="1" dirty="0"/>
              <a:t>Authenticity</a:t>
            </a:r>
            <a:r>
              <a:rPr lang="en-GB" sz="2400" dirty="0"/>
              <a:t> through revelation of failures and vulnerability, and self-deprecation. (</a:t>
            </a:r>
            <a:r>
              <a:rPr lang="en-GB" sz="2400" i="1" dirty="0"/>
              <a:t>I was distraught; everything we touched, we killed; his naivety in Zambia) </a:t>
            </a:r>
          </a:p>
          <a:p>
            <a:r>
              <a:rPr lang="en-GB" sz="2400" b="1" dirty="0"/>
              <a:t>Humour</a:t>
            </a:r>
            <a:r>
              <a:rPr lang="en-GB" sz="2400" dirty="0"/>
              <a:t> (</a:t>
            </a:r>
            <a:r>
              <a:rPr lang="en-GB" sz="2400" i="1" dirty="0"/>
              <a:t>everything we touched, we killed; his naivety in Zambia; the revelation of the hippo story; at least we fed the </a:t>
            </a:r>
            <a:r>
              <a:rPr lang="en-GB" sz="2400" i="1" dirty="0" err="1"/>
              <a:t>hipps</a:t>
            </a:r>
            <a:r>
              <a:rPr lang="en-GB" sz="2400" i="1" dirty="0"/>
              <a:t> </a:t>
            </a:r>
            <a:r>
              <a:rPr lang="en-GB" sz="2400" dirty="0"/>
              <a:t>) </a:t>
            </a:r>
          </a:p>
          <a:p>
            <a:r>
              <a:rPr lang="en-GB" sz="2400" dirty="0"/>
              <a:t>Building of </a:t>
            </a:r>
            <a:r>
              <a:rPr lang="en-GB" sz="2400" b="1" dirty="0"/>
              <a:t>curiosity and ‘surprising’/funny ending </a:t>
            </a:r>
            <a:r>
              <a:rPr lang="en-GB" sz="2400" dirty="0"/>
              <a:t>(Why the project failed; Hippos ate the tomatoes) </a:t>
            </a:r>
          </a:p>
          <a:p>
            <a:r>
              <a:rPr lang="en-GB" sz="2400" dirty="0"/>
              <a:t>Story offers insight that is </a:t>
            </a:r>
            <a:r>
              <a:rPr lang="en-GB" sz="2400" b="1" dirty="0"/>
              <a:t>relevant to the </a:t>
            </a:r>
            <a:r>
              <a:rPr lang="en-GB" sz="2400" b="1" dirty="0" err="1"/>
              <a:t>throughline</a:t>
            </a:r>
            <a:r>
              <a:rPr lang="en-GB" sz="2400" b="1" dirty="0"/>
              <a:t> </a:t>
            </a:r>
            <a:r>
              <a:rPr lang="en-GB" sz="2400" dirty="0"/>
              <a:t>(We should ask and listen to people in order to help them) </a:t>
            </a:r>
          </a:p>
          <a:p>
            <a:r>
              <a:rPr lang="en-GB" sz="2400" dirty="0"/>
              <a:t>Right level of </a:t>
            </a:r>
            <a:r>
              <a:rPr lang="en-GB" sz="2400" b="1" dirty="0"/>
              <a:t>details</a:t>
            </a:r>
            <a:r>
              <a:rPr lang="en-GB" sz="2400" dirty="0"/>
              <a:t> and </a:t>
            </a:r>
            <a:r>
              <a:rPr lang="en-GB" sz="2400" b="1" dirty="0"/>
              <a:t>dialogue-rich </a:t>
            </a:r>
            <a:r>
              <a:rPr lang="en-GB" sz="2400" dirty="0"/>
              <a:t>story </a:t>
            </a:r>
          </a:p>
          <a:p>
            <a:r>
              <a:rPr lang="en-GB" sz="2400" dirty="0"/>
              <a:t>Appropriate </a:t>
            </a:r>
            <a:r>
              <a:rPr lang="en-GB" sz="2400" b="1" dirty="0"/>
              <a:t>pace and stress </a:t>
            </a:r>
            <a:r>
              <a:rPr lang="en-GB" sz="2400" dirty="0"/>
              <a:t>on certain words</a:t>
            </a:r>
          </a:p>
          <a:p>
            <a:pPr marL="0" indent="0">
              <a:buNone/>
            </a:pPr>
            <a:endParaRPr lang="en-GB" sz="2400" b="1" dirty="0"/>
          </a:p>
        </p:txBody>
      </p:sp>
      <p:pic>
        <p:nvPicPr>
          <p:cNvPr id="1026" name="Picture 2" descr="Stories are powerful. They are the emotional glue that connects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902" t="3387" r="6222" b="36445"/>
          <a:stretch/>
        </p:blipFill>
        <p:spPr bwMode="auto">
          <a:xfrm>
            <a:off x="7882255" y="4914082"/>
            <a:ext cx="3033395" cy="1726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368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4" y="339090"/>
            <a:ext cx="10515600" cy="755015"/>
          </a:xfrm>
        </p:spPr>
        <p:txBody>
          <a:bodyPr>
            <a:normAutofit/>
          </a:bodyPr>
          <a:lstStyle/>
          <a:p>
            <a:r>
              <a:rPr lang="en-US" sz="4000" b="1" dirty="0">
                <a:latin typeface="+mn-lt"/>
              </a:rPr>
              <a:t>3) </a:t>
            </a:r>
            <a:r>
              <a:rPr lang="en-GB" sz="4000" b="1" dirty="0">
                <a:latin typeface="+mn-lt"/>
              </a:rPr>
              <a:t>Explanation: How to Explain Tough Concepts </a:t>
            </a:r>
            <a:endParaRPr lang="en-GB" sz="4000" dirty="0">
              <a:latin typeface="+mn-lt"/>
            </a:endParaRPr>
          </a:p>
        </p:txBody>
      </p:sp>
      <p:sp>
        <p:nvSpPr>
          <p:cNvPr id="3" name="Content Placeholder 2"/>
          <p:cNvSpPr>
            <a:spLocks noGrp="1"/>
          </p:cNvSpPr>
          <p:nvPr>
            <p:ph idx="1"/>
          </p:nvPr>
        </p:nvSpPr>
        <p:spPr>
          <a:xfrm>
            <a:off x="300990" y="1384391"/>
            <a:ext cx="7722870" cy="5288598"/>
          </a:xfrm>
        </p:spPr>
        <p:txBody>
          <a:bodyPr>
            <a:normAutofit fontScale="92500" lnSpcReduction="10000"/>
          </a:bodyPr>
          <a:lstStyle/>
          <a:p>
            <a:pPr marL="0" indent="0">
              <a:buNone/>
            </a:pPr>
            <a:r>
              <a:rPr lang="en-US" b="1" dirty="0">
                <a:solidFill>
                  <a:srgbClr val="7030A0"/>
                </a:solidFill>
              </a:rPr>
              <a:t>Recall first lesson</a:t>
            </a:r>
          </a:p>
          <a:p>
            <a:pPr marL="0" indent="0">
              <a:buNone/>
            </a:pPr>
            <a:endParaRPr lang="en-US" b="1" dirty="0">
              <a:solidFill>
                <a:srgbClr val="7030A0"/>
              </a:solidFill>
            </a:endParaRPr>
          </a:p>
          <a:p>
            <a:pPr marL="0" indent="0">
              <a:buNone/>
            </a:pPr>
            <a:r>
              <a:rPr lang="en-US" b="1" dirty="0"/>
              <a:t>In written and oral science communication, be mindful of:</a:t>
            </a:r>
          </a:p>
          <a:p>
            <a:pPr marL="571500" indent="-571500">
              <a:buAutoNum type="romanLcParenR"/>
            </a:pPr>
            <a:r>
              <a:rPr lang="en-US" dirty="0">
                <a:solidFill>
                  <a:schemeClr val="bg2">
                    <a:lumMod val="25000"/>
                  </a:schemeClr>
                </a:solidFill>
              </a:rPr>
              <a:t>Jargon</a:t>
            </a:r>
          </a:p>
          <a:p>
            <a:pPr marL="571500" indent="-571500">
              <a:buAutoNum type="romanLcParenR"/>
            </a:pPr>
            <a:r>
              <a:rPr lang="en-US" dirty="0" err="1">
                <a:solidFill>
                  <a:schemeClr val="bg2">
                    <a:lumMod val="25000"/>
                  </a:schemeClr>
                </a:solidFill>
              </a:rPr>
              <a:t>Nominalisation</a:t>
            </a:r>
            <a:endParaRPr lang="en-US" dirty="0">
              <a:solidFill>
                <a:schemeClr val="bg2">
                  <a:lumMod val="25000"/>
                </a:schemeClr>
              </a:solidFill>
            </a:endParaRPr>
          </a:p>
          <a:p>
            <a:pPr marL="571500" indent="-571500">
              <a:buAutoNum type="romanLcParenR"/>
            </a:pPr>
            <a:r>
              <a:rPr lang="en-US" dirty="0">
                <a:solidFill>
                  <a:schemeClr val="bg2">
                    <a:lumMod val="25000"/>
                  </a:schemeClr>
                </a:solidFill>
              </a:rPr>
              <a:t>Subject-verb separation </a:t>
            </a:r>
          </a:p>
          <a:p>
            <a:pPr marL="571500" indent="-571500">
              <a:buAutoNum type="romanLcParenR"/>
            </a:pPr>
            <a:r>
              <a:rPr lang="en-US" dirty="0">
                <a:solidFill>
                  <a:schemeClr val="bg2">
                    <a:lumMod val="25000"/>
                  </a:schemeClr>
                </a:solidFill>
              </a:rPr>
              <a:t>Cohesive Device </a:t>
            </a:r>
          </a:p>
          <a:p>
            <a:pPr marL="571500" indent="-571500">
              <a:buAutoNum type="romanLcParenR"/>
            </a:pPr>
            <a:r>
              <a:rPr lang="en-US" dirty="0">
                <a:solidFill>
                  <a:schemeClr val="bg2">
                    <a:lumMod val="25000"/>
                  </a:schemeClr>
                </a:solidFill>
              </a:rPr>
              <a:t>Inappropriate stress position</a:t>
            </a:r>
          </a:p>
          <a:p>
            <a:pPr marL="571500" indent="-571500">
              <a:buAutoNum type="romanLcParenR"/>
            </a:pPr>
            <a:r>
              <a:rPr lang="en-US" dirty="0">
                <a:solidFill>
                  <a:schemeClr val="bg2">
                    <a:lumMod val="25000"/>
                  </a:schemeClr>
                </a:solidFill>
              </a:rPr>
              <a:t>Misplaced Topic Position </a:t>
            </a:r>
          </a:p>
          <a:p>
            <a:pPr marL="571500" indent="-571500">
              <a:buAutoNum type="romanLcParenR"/>
            </a:pPr>
            <a:r>
              <a:rPr lang="en-US" dirty="0">
                <a:solidFill>
                  <a:schemeClr val="bg2">
                    <a:lumMod val="25000"/>
                  </a:schemeClr>
                </a:solidFill>
              </a:rPr>
              <a:t>Placement of old and new information </a:t>
            </a:r>
          </a:p>
          <a:p>
            <a:pPr marL="571500" indent="-571500">
              <a:buAutoNum type="romanLcParenR"/>
            </a:pPr>
            <a:r>
              <a:rPr lang="en-US" dirty="0">
                <a:solidFill>
                  <a:schemeClr val="bg2">
                    <a:lumMod val="25000"/>
                  </a:schemeClr>
                </a:solidFill>
              </a:rPr>
              <a:t>Logical gaps </a:t>
            </a:r>
          </a:p>
          <a:p>
            <a:pPr marL="0" indent="0">
              <a:buNone/>
            </a:pPr>
            <a:endParaRPr lang="en-GB" dirty="0"/>
          </a:p>
        </p:txBody>
      </p:sp>
      <p:pic>
        <p:nvPicPr>
          <p:cNvPr id="3074" name="Picture 2" descr="scientist speaking incomprehensible engli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860" y="2572703"/>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569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370" y="470279"/>
            <a:ext cx="10515600" cy="755015"/>
          </a:xfrm>
        </p:spPr>
        <p:txBody>
          <a:bodyPr>
            <a:normAutofit/>
          </a:bodyPr>
          <a:lstStyle/>
          <a:p>
            <a:r>
              <a:rPr lang="en-US" sz="4000" b="1" dirty="0">
                <a:latin typeface="+mn-lt"/>
              </a:rPr>
              <a:t>3) </a:t>
            </a:r>
            <a:r>
              <a:rPr lang="en-GB" sz="4000" b="1" dirty="0">
                <a:latin typeface="+mn-lt"/>
              </a:rPr>
              <a:t>Explanation: How to Explain Tough Concepts </a:t>
            </a:r>
            <a:endParaRPr lang="en-GB" sz="4000" dirty="0">
              <a:latin typeface="+mn-lt"/>
            </a:endParaRPr>
          </a:p>
        </p:txBody>
      </p:sp>
      <p:sp>
        <p:nvSpPr>
          <p:cNvPr id="3" name="Content Placeholder 2"/>
          <p:cNvSpPr>
            <a:spLocks noGrp="1"/>
          </p:cNvSpPr>
          <p:nvPr>
            <p:ph idx="1"/>
          </p:nvPr>
        </p:nvSpPr>
        <p:spPr>
          <a:xfrm>
            <a:off x="2348865" y="1500899"/>
            <a:ext cx="7494270" cy="2026285"/>
          </a:xfrm>
        </p:spPr>
        <p:txBody>
          <a:bodyPr>
            <a:noAutofit/>
          </a:bodyPr>
          <a:lstStyle/>
          <a:p>
            <a:r>
              <a:rPr lang="en-US" dirty="0"/>
              <a:t>Curiosity and excitement </a:t>
            </a:r>
          </a:p>
          <a:p>
            <a:r>
              <a:rPr lang="en-GB" dirty="0"/>
              <a:t>Systematic introduction of concepts</a:t>
            </a:r>
          </a:p>
          <a:p>
            <a:r>
              <a:rPr lang="en-GB" dirty="0"/>
              <a:t>Vivid illustrations and examples  </a:t>
            </a:r>
          </a:p>
          <a:p>
            <a:r>
              <a:rPr lang="en-GB" dirty="0"/>
              <a:t>Precise sequencing of sentences and concepts  </a:t>
            </a:r>
          </a:p>
        </p:txBody>
      </p:sp>
      <p:pic>
        <p:nvPicPr>
          <p:cNvPr id="5" name="Picture 2" descr="https://miro.medium.com/max/1500/0*qC0M4JWVSUDmotj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194" y="3767833"/>
            <a:ext cx="8731612" cy="2715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048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370" y="218110"/>
            <a:ext cx="10515600" cy="755015"/>
          </a:xfrm>
        </p:spPr>
        <p:txBody>
          <a:bodyPr>
            <a:normAutofit/>
          </a:bodyPr>
          <a:lstStyle/>
          <a:p>
            <a:r>
              <a:rPr lang="en-US" sz="4000" b="1" dirty="0">
                <a:latin typeface="+mn-lt"/>
              </a:rPr>
              <a:t>3) </a:t>
            </a:r>
            <a:r>
              <a:rPr lang="en-GB" sz="4000" b="1" dirty="0">
                <a:latin typeface="+mn-lt"/>
              </a:rPr>
              <a:t>Explanation: How to Explain Tough Concepts </a:t>
            </a:r>
            <a:endParaRPr lang="en-GB" sz="4000" dirty="0">
              <a:latin typeface="+mn-lt"/>
            </a:endParaRPr>
          </a:p>
        </p:txBody>
      </p:sp>
      <p:sp>
        <p:nvSpPr>
          <p:cNvPr id="3" name="Content Placeholder 2"/>
          <p:cNvSpPr>
            <a:spLocks noGrp="1"/>
          </p:cNvSpPr>
          <p:nvPr>
            <p:ph idx="1"/>
          </p:nvPr>
        </p:nvSpPr>
        <p:spPr>
          <a:xfrm>
            <a:off x="300990" y="1094105"/>
            <a:ext cx="11269980" cy="917575"/>
          </a:xfrm>
        </p:spPr>
        <p:txBody>
          <a:bodyPr>
            <a:normAutofit/>
          </a:bodyPr>
          <a:lstStyle/>
          <a:p>
            <a:pPr marL="0" indent="0" algn="ctr">
              <a:buNone/>
            </a:pPr>
            <a:r>
              <a:rPr lang="en-US" b="1" dirty="0">
                <a:solidFill>
                  <a:srgbClr val="7030A0"/>
                </a:solidFill>
              </a:rPr>
              <a:t>Metaphors/ Analogies should be complete, memorable and accessible</a:t>
            </a:r>
            <a:endParaRPr lang="en-GB" dirty="0">
              <a:solidFill>
                <a:srgbClr val="7030A0"/>
              </a:solidFill>
            </a:endParaRPr>
          </a:p>
        </p:txBody>
      </p:sp>
      <p:pic>
        <p:nvPicPr>
          <p:cNvPr id="6146" name="Picture 2" descr="This figure is from our Prentice Hall Science Explorer Cells            and Heredity, book p C.                           ..."/>
          <p:cNvPicPr>
            <a:picLocks noChangeAspect="1" noChangeArrowheads="1"/>
          </p:cNvPicPr>
          <p:nvPr/>
        </p:nvPicPr>
        <p:blipFill rotWithShape="1">
          <a:blip r:embed="rId2">
            <a:extLst>
              <a:ext uri="{28A0092B-C50C-407E-A947-70E740481C1C}">
                <a14:useLocalDpi xmlns:a14="http://schemas.microsoft.com/office/drawing/2010/main" val="0"/>
              </a:ext>
            </a:extLst>
          </a:blip>
          <a:srcRect l="11398" t="5060" r="10268"/>
          <a:stretch/>
        </p:blipFill>
        <p:spPr bwMode="auto">
          <a:xfrm>
            <a:off x="621030" y="1775560"/>
            <a:ext cx="5189219" cy="47218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ity model, cell structure, cell                       function• Construction Site: ribosome - builds new structures• Tran..."/>
          <p:cNvPicPr>
            <a:picLocks noChangeAspect="1" noChangeArrowheads="1"/>
          </p:cNvPicPr>
          <p:nvPr/>
        </p:nvPicPr>
        <p:blipFill rotWithShape="1">
          <a:blip r:embed="rId3">
            <a:extLst>
              <a:ext uri="{28A0092B-C50C-407E-A947-70E740481C1C}">
                <a14:useLocalDpi xmlns:a14="http://schemas.microsoft.com/office/drawing/2010/main" val="0"/>
              </a:ext>
            </a:extLst>
          </a:blip>
          <a:srcRect b="10434"/>
          <a:stretch/>
        </p:blipFill>
        <p:spPr bwMode="auto">
          <a:xfrm>
            <a:off x="5810249" y="2103790"/>
            <a:ext cx="5971867" cy="430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04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313" y="221071"/>
            <a:ext cx="10515600" cy="755015"/>
          </a:xfrm>
        </p:spPr>
        <p:txBody>
          <a:bodyPr>
            <a:normAutofit/>
          </a:bodyPr>
          <a:lstStyle/>
          <a:p>
            <a:r>
              <a:rPr lang="en-US" sz="4000" b="1" dirty="0">
                <a:latin typeface="+mn-lt"/>
              </a:rPr>
              <a:t>3) </a:t>
            </a:r>
            <a:r>
              <a:rPr lang="en-GB" sz="4000" b="1" dirty="0">
                <a:latin typeface="+mn-lt"/>
              </a:rPr>
              <a:t>Explanation: How to Explain Tough Concepts </a:t>
            </a:r>
            <a:endParaRPr lang="en-GB" sz="4000" dirty="0">
              <a:latin typeface="+mn-lt"/>
            </a:endParaRPr>
          </a:p>
        </p:txBody>
      </p:sp>
      <p:sp>
        <p:nvSpPr>
          <p:cNvPr id="3" name="Content Placeholder 2"/>
          <p:cNvSpPr>
            <a:spLocks noGrp="1"/>
          </p:cNvSpPr>
          <p:nvPr>
            <p:ph idx="1"/>
          </p:nvPr>
        </p:nvSpPr>
        <p:spPr>
          <a:xfrm>
            <a:off x="342900" y="1126535"/>
            <a:ext cx="11506200" cy="917575"/>
          </a:xfrm>
        </p:spPr>
        <p:txBody>
          <a:bodyPr>
            <a:noAutofit/>
          </a:bodyPr>
          <a:lstStyle/>
          <a:p>
            <a:pPr marL="0" indent="0">
              <a:buNone/>
            </a:pPr>
            <a:r>
              <a:rPr lang="en-US" b="1" dirty="0"/>
              <a:t>Metaphors and Analogies: </a:t>
            </a:r>
            <a:r>
              <a:rPr lang="en-GB" dirty="0"/>
              <a:t>Come up with a metaphor or an analogy for any chosen science concept. </a:t>
            </a:r>
          </a:p>
        </p:txBody>
      </p:sp>
      <p:pic>
        <p:nvPicPr>
          <p:cNvPr id="4098" name="Picture 2" descr="Other Metaphors in Science            Metaphors                            Scientific Concept•   Flowing Water            ..."/>
          <p:cNvPicPr>
            <a:picLocks noChangeAspect="1" noChangeArrowheads="1"/>
          </p:cNvPicPr>
          <p:nvPr/>
        </p:nvPicPr>
        <p:blipFill rotWithShape="1">
          <a:blip r:embed="rId2">
            <a:extLst>
              <a:ext uri="{28A0092B-C50C-407E-A947-70E740481C1C}">
                <a14:useLocalDpi xmlns:a14="http://schemas.microsoft.com/office/drawing/2010/main" val="0"/>
              </a:ext>
            </a:extLst>
          </a:blip>
          <a:srcRect l="-940" t="24050" r="940" b="13821"/>
          <a:stretch/>
        </p:blipFill>
        <p:spPr bwMode="auto">
          <a:xfrm>
            <a:off x="2131694" y="2560592"/>
            <a:ext cx="8527333" cy="39776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12420" y="2194560"/>
            <a:ext cx="1760220" cy="523220"/>
          </a:xfrm>
          <a:prstGeom prst="rect">
            <a:avLst/>
          </a:prstGeom>
          <a:noFill/>
        </p:spPr>
        <p:txBody>
          <a:bodyPr wrap="square" rtlCol="0">
            <a:spAutoFit/>
          </a:bodyPr>
          <a:lstStyle/>
          <a:p>
            <a:r>
              <a:rPr lang="en-US" sz="2800" dirty="0">
                <a:solidFill>
                  <a:srgbClr val="7030A0"/>
                </a:solidFill>
              </a:rPr>
              <a:t>Examples</a:t>
            </a:r>
            <a:endParaRPr lang="en-GB" sz="2800" dirty="0">
              <a:solidFill>
                <a:srgbClr val="7030A0"/>
              </a:solidFill>
            </a:endParaRPr>
          </a:p>
        </p:txBody>
      </p:sp>
    </p:spTree>
    <p:extLst>
      <p:ext uri="{BB962C8B-B14F-4D97-AF65-F5344CB8AC3E}">
        <p14:creationId xmlns:p14="http://schemas.microsoft.com/office/powerpoint/2010/main" val="190822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4415" y="262290"/>
            <a:ext cx="10515600" cy="755015"/>
          </a:xfrm>
        </p:spPr>
        <p:txBody>
          <a:bodyPr>
            <a:normAutofit/>
          </a:bodyPr>
          <a:lstStyle/>
          <a:p>
            <a:r>
              <a:rPr lang="en-US" sz="4000" b="1" dirty="0">
                <a:latin typeface="+mn-lt"/>
              </a:rPr>
              <a:t>3) </a:t>
            </a:r>
            <a:r>
              <a:rPr lang="en-GB" sz="4000" b="1" dirty="0">
                <a:latin typeface="+mn-lt"/>
              </a:rPr>
              <a:t>Explanation: How to Explain Tough Concepts </a:t>
            </a:r>
            <a:endParaRPr lang="en-GB" sz="4000" dirty="0">
              <a:latin typeface="+mn-lt"/>
            </a:endParaRPr>
          </a:p>
        </p:txBody>
      </p:sp>
      <p:sp>
        <p:nvSpPr>
          <p:cNvPr id="3" name="Content Placeholder 2"/>
          <p:cNvSpPr>
            <a:spLocks noGrp="1"/>
          </p:cNvSpPr>
          <p:nvPr>
            <p:ph idx="1"/>
          </p:nvPr>
        </p:nvSpPr>
        <p:spPr>
          <a:xfrm>
            <a:off x="342900" y="1235019"/>
            <a:ext cx="11506200" cy="1624330"/>
          </a:xfrm>
        </p:spPr>
        <p:txBody>
          <a:bodyPr>
            <a:noAutofit/>
          </a:bodyPr>
          <a:lstStyle/>
          <a:p>
            <a:pPr marL="0" indent="0" algn="ctr">
              <a:buNone/>
            </a:pPr>
            <a:r>
              <a:rPr lang="en-US" sz="2400" dirty="0">
                <a:solidFill>
                  <a:srgbClr val="7030A0"/>
                </a:solidFill>
              </a:rPr>
              <a:t>Don’t describe data</a:t>
            </a:r>
          </a:p>
          <a:p>
            <a:pPr marL="0" indent="0" algn="ctr">
              <a:buNone/>
            </a:pPr>
            <a:r>
              <a:rPr lang="en-US" sz="2400" b="1" dirty="0">
                <a:solidFill>
                  <a:srgbClr val="FF0000"/>
                </a:solidFill>
              </a:rPr>
              <a:t>Show the significance and impact of data in a way that a lay audience can appreciate  </a:t>
            </a:r>
          </a:p>
          <a:p>
            <a:pPr marL="0" indent="0" algn="ctr">
              <a:buNone/>
            </a:pPr>
            <a:r>
              <a:rPr lang="en-GB" sz="2400" b="1" dirty="0">
                <a:solidFill>
                  <a:srgbClr val="FF0000"/>
                </a:solidFill>
              </a:rPr>
              <a:t>Show data’s relevance to the individual </a:t>
            </a:r>
            <a:endParaRPr lang="en-US" sz="2400" b="1" dirty="0">
              <a:solidFill>
                <a:srgbClr val="FF0000"/>
              </a:solidFill>
            </a:endParaRPr>
          </a:p>
        </p:txBody>
      </p:sp>
      <p:sp>
        <p:nvSpPr>
          <p:cNvPr id="5" name="Rectangle 4"/>
          <p:cNvSpPr/>
          <p:nvPr/>
        </p:nvSpPr>
        <p:spPr>
          <a:xfrm>
            <a:off x="681990" y="2859349"/>
            <a:ext cx="11167110" cy="4241546"/>
          </a:xfrm>
          <a:prstGeom prst="rect">
            <a:avLst/>
          </a:prstGeom>
        </p:spPr>
        <p:txBody>
          <a:bodyPr wrap="square">
            <a:spAutoFit/>
          </a:bodyPr>
          <a:lstStyle/>
          <a:p>
            <a:pPr>
              <a:lnSpc>
                <a:spcPct val="107000"/>
              </a:lnSpc>
            </a:pPr>
            <a:r>
              <a:rPr lang="en-GB" sz="2800" dirty="0">
                <a:solidFill>
                  <a:srgbClr val="2E74B5"/>
                </a:solidFill>
                <a:latin typeface="Calibri" panose="020F0502020204030204" pitchFamily="34" charset="0"/>
                <a:ea typeface="Times New Roman" panose="02020603050405020304" pitchFamily="18" charset="0"/>
                <a:cs typeface="Times New Roman" panose="02020603050405020304" pitchFamily="18" charset="0"/>
              </a:rPr>
              <a:t>Instead of  presenting data of child mortality as: </a:t>
            </a:r>
          </a:p>
          <a:p>
            <a:pPr>
              <a:lnSpc>
                <a:spcPct val="107000"/>
              </a:lnSpc>
            </a:pPr>
            <a:r>
              <a:rPr lang="en-GB" sz="2800" dirty="0">
                <a:solidFill>
                  <a:schemeClr val="bg2">
                    <a:lumMod val="50000"/>
                  </a:schemeClr>
                </a:solidFill>
                <a:latin typeface="Calibri" panose="020F0502020204030204" pitchFamily="34" charset="0"/>
                <a:ea typeface="Times New Roman" panose="02020603050405020304" pitchFamily="18" charset="0"/>
                <a:cs typeface="Times New Roman" panose="02020603050405020304" pitchFamily="18" charset="0"/>
              </a:rPr>
              <a:t>“ </a:t>
            </a:r>
            <a:r>
              <a:rPr lang="en-GB" sz="2800" i="1" dirty="0">
                <a:solidFill>
                  <a:schemeClr val="bg2">
                    <a:lumMod val="50000"/>
                  </a:schemeClr>
                </a:solidFill>
                <a:latin typeface="Calibri" panose="020F0502020204030204" pitchFamily="34" charset="0"/>
                <a:ea typeface="Times New Roman" panose="02020603050405020304" pitchFamily="18" charset="0"/>
                <a:cs typeface="Times New Roman" panose="02020603050405020304" pitchFamily="18" charset="0"/>
              </a:rPr>
              <a:t>Child mortality is at XX%</a:t>
            </a:r>
            <a:r>
              <a:rPr lang="en-GB" sz="2800" dirty="0">
                <a:solidFill>
                  <a:schemeClr val="bg2">
                    <a:lumMod val="50000"/>
                  </a:schemeClr>
                </a:solidFill>
                <a:latin typeface="Calibri" panose="020F0502020204030204" pitchFamily="34" charset="0"/>
                <a:ea typeface="Times New Roman" panose="02020603050405020304" pitchFamily="18" charset="0"/>
                <a:cs typeface="Times New Roman" panose="02020603050405020304" pitchFamily="18" charset="0"/>
              </a:rPr>
              <a:t> in the world. In Sub-Saharan Africa, it is YY% and in high income countries, it stands at ZZ%”,</a:t>
            </a:r>
          </a:p>
          <a:p>
            <a:pPr>
              <a:lnSpc>
                <a:spcPct val="107000"/>
              </a:lnSpc>
            </a:pPr>
            <a:endParaRPr lang="en-GB" sz="2800" dirty="0">
              <a:solidFill>
                <a:srgbClr val="0070C0"/>
              </a:solidFill>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pPr>
            <a:r>
              <a:rPr lang="en-GB" sz="2800" dirty="0">
                <a:solidFill>
                  <a:srgbClr val="2E74B5"/>
                </a:solidFill>
                <a:latin typeface="Calibri" panose="020F0502020204030204" pitchFamily="34" charset="0"/>
                <a:ea typeface="Times New Roman" panose="02020603050405020304" pitchFamily="18" charset="0"/>
                <a:cs typeface="Times New Roman" panose="02020603050405020304" pitchFamily="18" charset="0"/>
              </a:rPr>
              <a:t>it may be more impactful to present: </a:t>
            </a:r>
          </a:p>
          <a:p>
            <a:pPr>
              <a:lnSpc>
                <a:spcPct val="107000"/>
              </a:lnSpc>
            </a:pPr>
            <a:r>
              <a:rPr lang="en-GB" sz="2800" i="1" dirty="0">
                <a:solidFill>
                  <a:schemeClr val="tx1">
                    <a:lumMod val="85000"/>
                    <a:lumOff val="15000"/>
                  </a:schemeClr>
                </a:solidFill>
                <a:latin typeface="Calibri" panose="020F0502020204030204" pitchFamily="34" charset="0"/>
                <a:ea typeface="Times New Roman" panose="02020603050405020304" pitchFamily="18" charset="0"/>
                <a:cs typeface="Times New Roman" panose="02020603050405020304" pitchFamily="18" charset="0"/>
              </a:rPr>
              <a:t>“For every 1,000 children born, 39 will die before they turn five years old. </a:t>
            </a:r>
          </a:p>
          <a:p>
            <a:pPr>
              <a:lnSpc>
                <a:spcPct val="107000"/>
              </a:lnSpc>
            </a:pPr>
            <a:r>
              <a:rPr lang="en-GB" sz="2800" i="1" dirty="0">
                <a:solidFill>
                  <a:schemeClr val="tx1">
                    <a:lumMod val="85000"/>
                    <a:lumOff val="15000"/>
                  </a:schemeClr>
                </a:solidFill>
                <a:latin typeface="Calibri" panose="020F0502020204030204" pitchFamily="34" charset="0"/>
                <a:ea typeface="Times New Roman" panose="02020603050405020304" pitchFamily="18" charset="0"/>
                <a:cs typeface="Times New Roman" panose="02020603050405020304" pitchFamily="18" charset="0"/>
              </a:rPr>
              <a:t>1 child in 36 dies in the first month” in poorer areas like Sub-Saharan Africa, while in the world’s high-income countries the ratio is 1 in 333.”</a:t>
            </a:r>
            <a:endParaRPr lang="en-GB" sz="2800" i="1" dirty="0">
              <a:solidFill>
                <a:schemeClr val="tx1">
                  <a:lumMod val="85000"/>
                  <a:lumOff val="15000"/>
                </a:schemeClr>
              </a:solidFill>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GB" sz="2800" dirty="0">
                <a:latin typeface="Calibri" panose="020F0502020204030204" pitchFamily="34" charset="0"/>
                <a:ea typeface="Calibri" panose="020F0502020204030204" pitchFamily="34" charset="0"/>
                <a:cs typeface="Calibri" panose="020F0502020204030204" pitchFamily="34" charset="0"/>
              </a:rPr>
              <a:t> </a:t>
            </a:r>
            <a:endParaRPr lang="en-GB"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037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84" y="338182"/>
            <a:ext cx="10515600" cy="755015"/>
          </a:xfrm>
        </p:spPr>
        <p:txBody>
          <a:bodyPr>
            <a:normAutofit/>
          </a:bodyPr>
          <a:lstStyle/>
          <a:p>
            <a:r>
              <a:rPr lang="en-US" sz="4000" b="1" dirty="0">
                <a:latin typeface="+mn-lt"/>
              </a:rPr>
              <a:t>3) </a:t>
            </a:r>
            <a:r>
              <a:rPr lang="en-GB" sz="4000" b="1" dirty="0">
                <a:latin typeface="+mn-lt"/>
              </a:rPr>
              <a:t>Explanation: How to Explain Tough Concepts </a:t>
            </a:r>
            <a:endParaRPr lang="en-GB" sz="4000" dirty="0">
              <a:latin typeface="+mn-lt"/>
            </a:endParaRPr>
          </a:p>
        </p:txBody>
      </p:sp>
      <p:sp>
        <p:nvSpPr>
          <p:cNvPr id="5" name="Rectangle 4"/>
          <p:cNvSpPr/>
          <p:nvPr/>
        </p:nvSpPr>
        <p:spPr>
          <a:xfrm>
            <a:off x="416242" y="1349618"/>
            <a:ext cx="11359515" cy="5329857"/>
          </a:xfrm>
          <a:prstGeom prst="rect">
            <a:avLst/>
          </a:prstGeom>
        </p:spPr>
        <p:txBody>
          <a:bodyPr wrap="square">
            <a:spAutoFit/>
          </a:bodyPr>
          <a:lstStyle/>
          <a:p>
            <a:pPr algn="just">
              <a:lnSpc>
                <a:spcPct val="107000"/>
              </a:lnSpc>
              <a:spcAft>
                <a:spcPts val="800"/>
              </a:spcAft>
            </a:pPr>
            <a:r>
              <a:rPr lang="en-GB" sz="2400" b="1" dirty="0">
                <a:solidFill>
                  <a:srgbClr val="7030A0"/>
                </a:solidFill>
                <a:latin typeface="Calibri" panose="020F0502020204030204" pitchFamily="34" charset="0"/>
                <a:ea typeface="Calibri" panose="020F0502020204030204" pitchFamily="34" charset="0"/>
                <a:cs typeface="Calibri" panose="020F0502020204030204" pitchFamily="34" charset="0"/>
              </a:rPr>
              <a:t>Compare the effectiveness in presenting the following diabetes data for lay audience.</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2400" i="1" dirty="0">
                <a:latin typeface="Calibri" panose="020F0502020204030204" pitchFamily="34" charset="0"/>
                <a:ea typeface="Calibri" panose="020F0502020204030204" pitchFamily="34" charset="0"/>
                <a:cs typeface="Calibri" panose="020F0502020204030204" pitchFamily="34" charset="0"/>
              </a:rPr>
              <a:t>a) “About 440,000 Singapore residents who were 18 years and above had diabetes in 2014, and the number is estimated to grow to 1,000,000 in 2050.”</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2400" dirty="0">
                <a:latin typeface="Calibri" panose="020F0502020204030204" pitchFamily="34" charset="0"/>
                <a:ea typeface="Calibri" panose="020F0502020204030204" pitchFamily="34" charset="0"/>
                <a:cs typeface="Calibri" panose="020F0502020204030204" pitchFamily="34" charset="0"/>
              </a:rPr>
              <a:t>OR</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2400" i="1" dirty="0">
                <a:latin typeface="Calibri" panose="020F0502020204030204" pitchFamily="34" charset="0"/>
                <a:ea typeface="Calibri" panose="020F0502020204030204" pitchFamily="34" charset="0"/>
                <a:cs typeface="Calibri" panose="020F0502020204030204" pitchFamily="34" charset="0"/>
              </a:rPr>
              <a:t>b) “Overall, one in nine Singaporeans have diabetes. But the prevalence increases as you age. If you are over 60, three in ten Singaporeans have diabetes. And since most Singaporeans will reach 60, that is a lot of us. In fact, if you look at yourself, and at the person sitting to your left, person sitting to your right, most probably at least one of you will have diabetes one day!”</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GB" sz="2400" b="1"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GB" sz="2400" b="1" dirty="0">
                <a:highlight>
                  <a:srgbClr val="FFFF00"/>
                </a:highlight>
                <a:latin typeface="Calibri" panose="020F0502020204030204" pitchFamily="34" charset="0"/>
                <a:ea typeface="Calibri" panose="020F0502020204030204" pitchFamily="34" charset="0"/>
                <a:cs typeface="Calibri" panose="020F0502020204030204" pitchFamily="34" charset="0"/>
              </a:rPr>
              <a:t>(b) Depicts what the numbers actually mean, the implication of the number in Singapore context, and how significant the number is.</a:t>
            </a:r>
            <a:r>
              <a:rPr lang="en-GB" sz="2400" b="1" dirty="0">
                <a:latin typeface="Calibri" panose="020F0502020204030204" pitchFamily="34" charset="0"/>
                <a:ea typeface="Calibri" panose="020F0502020204030204" pitchFamily="34" charset="0"/>
                <a:cs typeface="Calibri" panose="020F0502020204030204" pitchFamily="34" charset="0"/>
              </a:rPr>
              <a:t>  </a:t>
            </a:r>
            <a:endParaRPr lang="en-GB" sz="24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780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86002610"/>
              </p:ext>
            </p:extLst>
          </p:nvPr>
        </p:nvGraphicFramePr>
        <p:xfrm>
          <a:off x="6152717" y="928829"/>
          <a:ext cx="5882265" cy="5781612"/>
        </p:xfrm>
        <a:graphic>
          <a:graphicData uri="http://schemas.openxmlformats.org/drawingml/2006/table">
            <a:tbl>
              <a:tblPr firstRow="1" firstCol="1" bandRow="1">
                <a:tableStyleId>{69CF1AB2-1976-4502-BF36-3FF5EA218861}</a:tableStyleId>
              </a:tblPr>
              <a:tblGrid>
                <a:gridCol w="5882265">
                  <a:extLst>
                    <a:ext uri="{9D8B030D-6E8A-4147-A177-3AD203B41FA5}">
                      <a16:colId xmlns:a16="http://schemas.microsoft.com/office/drawing/2014/main" val="1796266804"/>
                    </a:ext>
                  </a:extLst>
                </a:gridCol>
              </a:tblGrid>
              <a:tr h="0">
                <a:tc>
                  <a:txBody>
                    <a:bodyPr/>
                    <a:lstStyle/>
                    <a:p>
                      <a:pPr marL="0" marR="0" algn="just">
                        <a:lnSpc>
                          <a:spcPct val="107000"/>
                        </a:lnSpc>
                        <a:spcBef>
                          <a:spcPts val="0"/>
                        </a:spcBef>
                        <a:spcAft>
                          <a:spcPts val="0"/>
                        </a:spcAft>
                      </a:pPr>
                      <a:r>
                        <a:rPr lang="en-US" sz="2000" dirty="0">
                          <a:solidFill>
                            <a:schemeClr val="accent6">
                              <a:lumMod val="50000"/>
                            </a:schemeClr>
                          </a:solidFill>
                          <a:effectLst/>
                        </a:rPr>
                        <a:t>Which</a:t>
                      </a:r>
                      <a:r>
                        <a:rPr lang="en-US" sz="2000" baseline="0" dirty="0">
                          <a:solidFill>
                            <a:schemeClr val="accent6">
                              <a:lumMod val="50000"/>
                            </a:schemeClr>
                          </a:solidFill>
                          <a:effectLst/>
                        </a:rPr>
                        <a:t> aspect of the subject would you like to </a:t>
                      </a:r>
                    </a:p>
                    <a:p>
                      <a:pPr marL="0" marR="0" algn="just">
                        <a:lnSpc>
                          <a:spcPct val="107000"/>
                        </a:lnSpc>
                        <a:spcBef>
                          <a:spcPts val="0"/>
                        </a:spcBef>
                        <a:spcAft>
                          <a:spcPts val="0"/>
                        </a:spcAft>
                      </a:pPr>
                      <a:r>
                        <a:rPr lang="en-US" sz="2000" baseline="0" dirty="0">
                          <a:solidFill>
                            <a:schemeClr val="accent6">
                              <a:lumMod val="50000"/>
                            </a:schemeClr>
                          </a:solidFill>
                          <a:effectLst/>
                        </a:rPr>
                        <a:t>explore?</a:t>
                      </a:r>
                      <a:endParaRPr lang="en-GB" sz="200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63496299"/>
                  </a:ext>
                </a:extLst>
              </a:tr>
              <a:tr h="0">
                <a:tc>
                  <a:txBody>
                    <a:bodyPr/>
                    <a:lstStyle/>
                    <a:p>
                      <a:pPr marL="0" marR="0">
                        <a:lnSpc>
                          <a:spcPct val="107000"/>
                        </a:lnSpc>
                        <a:spcBef>
                          <a:spcPts val="0"/>
                        </a:spcBef>
                        <a:spcAft>
                          <a:spcPts val="0"/>
                        </a:spcAft>
                      </a:pPr>
                      <a:r>
                        <a:rPr lang="en-GB" sz="2000" b="0" dirty="0">
                          <a:effectLst/>
                          <a:latin typeface="Calibri" panose="020F0502020204030204" pitchFamily="34" charset="0"/>
                          <a:cs typeface="Calibri" panose="020F0502020204030204" pitchFamily="34" charset="0"/>
                        </a:rPr>
                        <a:t>Phenomenon with scientific explanation </a:t>
                      </a:r>
                    </a:p>
                    <a:p>
                      <a:pPr marL="0" marR="0" algn="just">
                        <a:lnSpc>
                          <a:spcPct val="107000"/>
                        </a:lnSpc>
                        <a:spcBef>
                          <a:spcPts val="0"/>
                        </a:spcBef>
                        <a:spcAft>
                          <a:spcPts val="0"/>
                        </a:spcAft>
                      </a:pPr>
                      <a:r>
                        <a:rPr lang="en-GB" sz="2000" b="0" dirty="0">
                          <a:effectLst/>
                          <a:latin typeface="Calibri" panose="020F0502020204030204" pitchFamily="34" charset="0"/>
                          <a:cs typeface="Calibri" panose="020F0502020204030204" pitchFamily="34" charset="0"/>
                        </a:rPr>
                        <a:t> </a:t>
                      </a:r>
                    </a:p>
                    <a:p>
                      <a:pPr marL="0" marR="0" algn="just">
                        <a:lnSpc>
                          <a:spcPct val="107000"/>
                        </a:lnSpc>
                        <a:spcBef>
                          <a:spcPts val="0"/>
                        </a:spcBef>
                        <a:spcAft>
                          <a:spcPts val="0"/>
                        </a:spcAft>
                      </a:pPr>
                      <a:r>
                        <a:rPr lang="en-GB" sz="2000" b="0" dirty="0">
                          <a:effectLst/>
                          <a:latin typeface="Calibri" panose="020F0502020204030204" pitchFamily="34" charset="0"/>
                          <a:cs typeface="Calibri" panose="020F0502020204030204" pitchFamily="34" charset="0"/>
                        </a:rPr>
                        <a:t>Everyday or pertinent intriguing questions </a:t>
                      </a:r>
                    </a:p>
                    <a:p>
                      <a:pPr marL="0" marR="0" algn="just">
                        <a:lnSpc>
                          <a:spcPct val="107000"/>
                        </a:lnSpc>
                        <a:spcBef>
                          <a:spcPts val="0"/>
                        </a:spcBef>
                        <a:spcAft>
                          <a:spcPts val="0"/>
                        </a:spcAft>
                      </a:pPr>
                      <a:r>
                        <a:rPr lang="en-GB" sz="2000" b="0" dirty="0">
                          <a:effectLst/>
                          <a:latin typeface="Calibri" panose="020F0502020204030204" pitchFamily="34" charset="0"/>
                          <a:cs typeface="Calibri" panose="020F0502020204030204" pitchFamily="34" charset="0"/>
                        </a:rPr>
                        <a:t>with scientific explanation  </a:t>
                      </a:r>
                    </a:p>
                    <a:p>
                      <a:pPr marL="0" marR="0">
                        <a:lnSpc>
                          <a:spcPct val="107000"/>
                        </a:lnSpc>
                        <a:spcBef>
                          <a:spcPts val="0"/>
                        </a:spcBef>
                        <a:spcAft>
                          <a:spcPts val="0"/>
                        </a:spcAft>
                      </a:pPr>
                      <a:endParaRPr lang="en-GB" sz="2000" b="0" dirty="0">
                        <a:effectLst/>
                        <a:latin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227864829"/>
                  </a:ext>
                </a:extLst>
              </a:tr>
              <a:tr h="0">
                <a:tc>
                  <a:txBody>
                    <a:bodyPr/>
                    <a:lstStyle/>
                    <a:p>
                      <a:pPr marL="0" marR="0" lvl="0" indent="0" algn="just" defTabSz="1219170" rtl="0" eaLnBrk="1" fontAlgn="auto" latinLnBrk="1" hangingPunct="1">
                        <a:lnSpc>
                          <a:spcPct val="107000"/>
                        </a:lnSpc>
                        <a:spcBef>
                          <a:spcPts val="0"/>
                        </a:spcBef>
                        <a:spcAft>
                          <a:spcPts val="0"/>
                        </a:spcAft>
                        <a:buClrTx/>
                        <a:buSzTx/>
                        <a:buFontTx/>
                        <a:buNone/>
                        <a:tabLst/>
                        <a:defRPr/>
                      </a:pPr>
                      <a:r>
                        <a:rPr lang="en-GB" sz="2000" b="0" spc="-30" dirty="0">
                          <a:effectLst/>
                          <a:latin typeface="Calibri" panose="020F0502020204030204" pitchFamily="34" charset="0"/>
                          <a:cs typeface="Calibri" panose="020F0502020204030204" pitchFamily="34" charset="0"/>
                        </a:rPr>
                        <a:t> </a:t>
                      </a:r>
                      <a:r>
                        <a:rPr lang="en-GB" sz="2000" b="0" dirty="0">
                          <a:effectLst/>
                          <a:latin typeface="Calibri" panose="020F0502020204030204" pitchFamily="34" charset="0"/>
                          <a:cs typeface="Calibri" panose="020F0502020204030204" pitchFamily="34" charset="0"/>
                        </a:rPr>
                        <a:t>Elucidating a theory/finding/research/question in any </a:t>
                      </a:r>
                    </a:p>
                    <a:p>
                      <a:pPr marL="0" marR="0" lvl="0" indent="0" algn="just" defTabSz="1219170" rtl="0" eaLnBrk="1" fontAlgn="auto" latinLnBrk="1" hangingPunct="1">
                        <a:lnSpc>
                          <a:spcPct val="107000"/>
                        </a:lnSpc>
                        <a:spcBef>
                          <a:spcPts val="0"/>
                        </a:spcBef>
                        <a:spcAft>
                          <a:spcPts val="0"/>
                        </a:spcAft>
                        <a:buClrTx/>
                        <a:buSzTx/>
                        <a:buFontTx/>
                        <a:buNone/>
                        <a:tabLst/>
                        <a:defRPr/>
                      </a:pPr>
                      <a:r>
                        <a:rPr lang="en-GB" sz="2000" b="0" dirty="0">
                          <a:effectLst/>
                          <a:latin typeface="Calibri" panose="020F0502020204030204" pitchFamily="34" charset="0"/>
                          <a:cs typeface="Calibri" panose="020F0502020204030204" pitchFamily="34" charset="0"/>
                        </a:rPr>
                        <a:t>of the above aspects </a:t>
                      </a:r>
                    </a:p>
                    <a:p>
                      <a:pPr marL="0" marR="0" algn="just">
                        <a:lnSpc>
                          <a:spcPct val="107000"/>
                        </a:lnSpc>
                        <a:spcBef>
                          <a:spcPts val="0"/>
                        </a:spcBef>
                        <a:spcAft>
                          <a:spcPts val="0"/>
                        </a:spcAft>
                      </a:pPr>
                      <a:endParaRPr lang="en-GB"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52112048"/>
                  </a:ext>
                </a:extLst>
              </a:tr>
              <a:tr h="0">
                <a:tc>
                  <a:txBody>
                    <a:bodyPr/>
                    <a:lstStyle/>
                    <a:p>
                      <a:pPr marL="0" marR="0" lvl="0" indent="0" algn="l" defTabSz="1219170" rtl="0" eaLnBrk="1" fontAlgn="auto" latinLnBrk="1" hangingPunct="1">
                        <a:lnSpc>
                          <a:spcPct val="107000"/>
                        </a:lnSpc>
                        <a:spcBef>
                          <a:spcPts val="0"/>
                        </a:spcBef>
                        <a:spcAft>
                          <a:spcPts val="0"/>
                        </a:spcAft>
                        <a:buClrTx/>
                        <a:buSzTx/>
                        <a:buFontTx/>
                        <a:buNone/>
                        <a:tabLst/>
                        <a:defRPr/>
                      </a:pPr>
                      <a:r>
                        <a:rPr lang="en-GB" sz="2000" b="0" spc="-30" dirty="0">
                          <a:effectLst/>
                          <a:latin typeface="Calibri" panose="020F0502020204030204" pitchFamily="34" charset="0"/>
                          <a:cs typeface="Calibri" panose="020F0502020204030204" pitchFamily="34" charset="0"/>
                        </a:rPr>
                        <a:t> </a:t>
                      </a:r>
                      <a:r>
                        <a:rPr lang="en-GB" sz="2000" b="0" dirty="0">
                          <a:effectLst/>
                          <a:latin typeface="Calibri" panose="020F0502020204030204" pitchFamily="34" charset="0"/>
                          <a:cs typeface="Calibri" panose="020F0502020204030204" pitchFamily="34" charset="0"/>
                        </a:rPr>
                        <a:t>How things work</a:t>
                      </a:r>
                    </a:p>
                    <a:p>
                      <a:pPr marL="0" marR="0">
                        <a:lnSpc>
                          <a:spcPct val="107000"/>
                        </a:lnSpc>
                        <a:spcBef>
                          <a:spcPts val="0"/>
                        </a:spcBef>
                        <a:spcAft>
                          <a:spcPts val="0"/>
                        </a:spcAft>
                      </a:pPr>
                      <a:endParaRPr lang="en-GB" sz="2000" b="0" dirty="0">
                        <a:effectLst/>
                        <a:latin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972547944"/>
                  </a:ext>
                </a:extLst>
              </a:tr>
              <a:tr h="0">
                <a:tc>
                  <a:txBody>
                    <a:bodyPr/>
                    <a:lstStyle/>
                    <a:p>
                      <a:pPr marL="0" marR="0" lvl="0" indent="0" algn="l" defTabSz="1219170" rtl="0" eaLnBrk="1" fontAlgn="auto" latinLnBrk="1" hangingPunct="1">
                        <a:lnSpc>
                          <a:spcPct val="107000"/>
                        </a:lnSpc>
                        <a:spcBef>
                          <a:spcPts val="0"/>
                        </a:spcBef>
                        <a:spcAft>
                          <a:spcPts val="0"/>
                        </a:spcAft>
                        <a:buClrTx/>
                        <a:buSzTx/>
                        <a:buFontTx/>
                        <a:buNone/>
                        <a:tabLst/>
                        <a:defRPr/>
                      </a:pPr>
                      <a:r>
                        <a:rPr lang="en-GB" sz="2000" b="0" dirty="0">
                          <a:effectLst/>
                          <a:latin typeface="Calibri" panose="020F0502020204030204" pitchFamily="34" charset="0"/>
                          <a:cs typeface="Calibri" panose="020F0502020204030204" pitchFamily="34" charset="0"/>
                        </a:rPr>
                        <a:t>Latest STEM or medical discovery</a:t>
                      </a:r>
                      <a:r>
                        <a:rPr lang="en-GB" sz="2000" b="0" baseline="0" dirty="0">
                          <a:effectLst/>
                          <a:latin typeface="Calibri" panose="020F0502020204030204" pitchFamily="34" charset="0"/>
                          <a:cs typeface="Calibri" panose="020F0502020204030204" pitchFamily="34" charset="0"/>
                        </a:rPr>
                        <a:t> or </a:t>
                      </a:r>
                      <a:r>
                        <a:rPr lang="en-GB" sz="2000" b="0" dirty="0">
                          <a:effectLst/>
                          <a:latin typeface="Calibri" panose="020F0502020204030204" pitchFamily="34" charset="0"/>
                          <a:cs typeface="Calibri" panose="020F0502020204030204" pitchFamily="34" charset="0"/>
                        </a:rPr>
                        <a:t>potential and </a:t>
                      </a:r>
                    </a:p>
                    <a:p>
                      <a:pPr marL="0" marR="0" lvl="0" indent="0" algn="l" defTabSz="1219170" rtl="0" eaLnBrk="1" fontAlgn="auto" latinLnBrk="1" hangingPunct="1">
                        <a:lnSpc>
                          <a:spcPct val="107000"/>
                        </a:lnSpc>
                        <a:spcBef>
                          <a:spcPts val="0"/>
                        </a:spcBef>
                        <a:spcAft>
                          <a:spcPts val="0"/>
                        </a:spcAft>
                        <a:buClrTx/>
                        <a:buSzTx/>
                        <a:buFontTx/>
                        <a:buNone/>
                        <a:tabLst/>
                        <a:defRPr/>
                      </a:pPr>
                      <a:r>
                        <a:rPr lang="en-GB" sz="2000" b="0" dirty="0">
                          <a:effectLst/>
                          <a:latin typeface="Calibri" panose="020F0502020204030204" pitchFamily="34" charset="0"/>
                          <a:cs typeface="Calibri" panose="020F0502020204030204" pitchFamily="34" charset="0"/>
                        </a:rPr>
                        <a:t>how it works</a:t>
                      </a:r>
                    </a:p>
                    <a:p>
                      <a:pPr marL="0" marR="0" lvl="0" indent="0" algn="l" defTabSz="1219170" rtl="0" eaLnBrk="1" fontAlgn="auto" latinLnBrk="1" hangingPunct="1">
                        <a:lnSpc>
                          <a:spcPct val="107000"/>
                        </a:lnSpc>
                        <a:spcBef>
                          <a:spcPts val="0"/>
                        </a:spcBef>
                        <a:spcAft>
                          <a:spcPts val="0"/>
                        </a:spcAft>
                        <a:buClrTx/>
                        <a:buSzTx/>
                        <a:buFontTx/>
                        <a:buNone/>
                        <a:tabLst/>
                        <a:defRPr/>
                      </a:pPr>
                      <a:endParaRPr lang="en-GB"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478900961"/>
                  </a:ext>
                </a:extLst>
              </a:tr>
              <a:tr h="0">
                <a:tc>
                  <a:txBody>
                    <a:bodyPr/>
                    <a:lstStyle/>
                    <a:p>
                      <a:pPr marL="0" marR="0">
                        <a:lnSpc>
                          <a:spcPct val="107000"/>
                        </a:lnSpc>
                        <a:spcBef>
                          <a:spcPts val="0"/>
                        </a:spcBef>
                        <a:spcAft>
                          <a:spcPts val="0"/>
                        </a:spcAft>
                      </a:pPr>
                      <a:r>
                        <a:rPr lang="en-GB" sz="2000" b="0" dirty="0">
                          <a:effectLst/>
                          <a:latin typeface="Calibri" panose="020F0502020204030204" pitchFamily="34" charset="0"/>
                          <a:cs typeface="Calibri" panose="020F0502020204030204" pitchFamily="34" charset="0"/>
                        </a:rPr>
                        <a:t> Problem, solutions and call to action, with scientific </a:t>
                      </a:r>
                    </a:p>
                    <a:p>
                      <a:pPr marL="0" marR="0">
                        <a:lnSpc>
                          <a:spcPct val="107000"/>
                        </a:lnSpc>
                        <a:spcBef>
                          <a:spcPts val="0"/>
                        </a:spcBef>
                        <a:spcAft>
                          <a:spcPts val="0"/>
                        </a:spcAft>
                      </a:pPr>
                      <a:r>
                        <a:rPr lang="en-GB" sz="2000" b="0" dirty="0">
                          <a:effectLst/>
                          <a:latin typeface="Calibri" panose="020F0502020204030204" pitchFamily="34" charset="0"/>
                          <a:cs typeface="Calibri" panose="020F0502020204030204" pitchFamily="34" charset="0"/>
                        </a:rPr>
                        <a:t>explanations </a:t>
                      </a:r>
                    </a:p>
                    <a:p>
                      <a:pPr marL="0" marR="0">
                        <a:lnSpc>
                          <a:spcPct val="107000"/>
                        </a:lnSpc>
                        <a:spcBef>
                          <a:spcPts val="0"/>
                        </a:spcBef>
                        <a:spcAft>
                          <a:spcPts val="0"/>
                        </a:spcAft>
                      </a:pPr>
                      <a:endParaRPr lang="en-GB" sz="2000" b="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908474140"/>
                  </a:ext>
                </a:extLst>
              </a:tr>
            </a:tbl>
          </a:graphicData>
        </a:graphic>
      </p:graphicFrame>
      <p:sp>
        <p:nvSpPr>
          <p:cNvPr id="5" name="Rectangle 4"/>
          <p:cNvSpPr/>
          <p:nvPr/>
        </p:nvSpPr>
        <p:spPr>
          <a:xfrm>
            <a:off x="350981" y="1538429"/>
            <a:ext cx="4858327" cy="4185761"/>
          </a:xfrm>
          <a:prstGeom prst="rect">
            <a:avLst/>
          </a:prstGeom>
        </p:spPr>
        <p:txBody>
          <a:bodyPr wrap="square">
            <a:spAutoFit/>
          </a:bodyPr>
          <a:lstStyle/>
          <a:p>
            <a:pPr lvl="0">
              <a:spcBef>
                <a:spcPts val="0"/>
              </a:spcBef>
              <a:spcAft>
                <a:spcPts val="0"/>
              </a:spcAft>
            </a:pPr>
            <a:r>
              <a:rPr lang="en-US" sz="2400" b="1" dirty="0">
                <a:solidFill>
                  <a:schemeClr val="accent5">
                    <a:lumMod val="50000"/>
                  </a:schemeClr>
                </a:solidFill>
                <a:effectLst/>
                <a:latin typeface="Calibri" panose="020F0502020204030204" pitchFamily="34" charset="0"/>
                <a:cs typeface="Calibri" panose="020F0502020204030204" pitchFamily="34" charset="0"/>
              </a:rPr>
              <a:t>Which subject are you interested in? </a:t>
            </a:r>
            <a:endParaRPr lang="en-GB" sz="2400" b="1" dirty="0">
              <a:solidFill>
                <a:schemeClr val="accent5">
                  <a:lumMod val="50000"/>
                </a:schemeClr>
              </a:solidFill>
              <a:effectLst/>
              <a:latin typeface="Calibri" panose="020F0502020204030204" pitchFamily="34" charset="0"/>
              <a:cs typeface="Calibri" panose="020F0502020204030204" pitchFamily="34" charset="0"/>
            </a:endParaRPr>
          </a:p>
          <a:p>
            <a:pPr marL="342900" lvl="0" indent="-342900">
              <a:spcBef>
                <a:spcPts val="0"/>
              </a:spcBef>
              <a:spcAft>
                <a:spcPts val="0"/>
              </a:spcAft>
              <a:buFont typeface="Symbol" panose="05050102010706020507" pitchFamily="18" charset="2"/>
              <a:buChar char=""/>
            </a:pPr>
            <a:r>
              <a:rPr lang="en-GB" sz="2200" dirty="0">
                <a:solidFill>
                  <a:srgbClr val="222222"/>
                </a:solidFill>
                <a:effectLst/>
                <a:latin typeface="Calibri" panose="020F0502020204030204" pitchFamily="34" charset="0"/>
                <a:cs typeface="Calibri" panose="020F0502020204030204" pitchFamily="34" charset="0"/>
              </a:rPr>
              <a:t>Biology </a:t>
            </a:r>
          </a:p>
          <a:p>
            <a:pPr marL="342900" lvl="0" indent="-342900">
              <a:spcBef>
                <a:spcPts val="0"/>
              </a:spcBef>
              <a:spcAft>
                <a:spcPts val="0"/>
              </a:spcAft>
              <a:buFont typeface="Symbol" panose="05050102010706020507" pitchFamily="18" charset="2"/>
              <a:buChar char=""/>
            </a:pPr>
            <a:r>
              <a:rPr lang="en-GB" sz="2200" dirty="0">
                <a:solidFill>
                  <a:srgbClr val="222222"/>
                </a:solidFill>
                <a:effectLst/>
                <a:latin typeface="Calibri" panose="020F0502020204030204" pitchFamily="34" charset="0"/>
                <a:cs typeface="Calibri" panose="020F0502020204030204" pitchFamily="34" charset="0"/>
              </a:rPr>
              <a:t>Physics </a:t>
            </a:r>
          </a:p>
          <a:p>
            <a:pPr marL="342900" lvl="0" indent="-342900">
              <a:spcBef>
                <a:spcPts val="0"/>
              </a:spcBef>
              <a:spcAft>
                <a:spcPts val="0"/>
              </a:spcAft>
              <a:buFont typeface="Symbol" panose="05050102010706020507" pitchFamily="18" charset="2"/>
              <a:buChar char=""/>
            </a:pPr>
            <a:r>
              <a:rPr lang="en-GB" sz="2200" dirty="0">
                <a:solidFill>
                  <a:srgbClr val="222222"/>
                </a:solidFill>
                <a:effectLst/>
                <a:latin typeface="Calibri" panose="020F0502020204030204" pitchFamily="34" charset="0"/>
                <a:cs typeface="Calibri" panose="020F0502020204030204" pitchFamily="34" charset="0"/>
              </a:rPr>
              <a:t>Chemistry </a:t>
            </a:r>
          </a:p>
          <a:p>
            <a:pPr marL="342900" lvl="0" indent="-342900">
              <a:spcBef>
                <a:spcPts val="0"/>
              </a:spcBef>
              <a:spcAft>
                <a:spcPts val="0"/>
              </a:spcAft>
              <a:buFont typeface="Symbol" panose="05050102010706020507" pitchFamily="18" charset="2"/>
              <a:buChar char=""/>
            </a:pPr>
            <a:r>
              <a:rPr lang="en-GB" sz="2200" dirty="0">
                <a:solidFill>
                  <a:srgbClr val="222222"/>
                </a:solidFill>
                <a:effectLst/>
                <a:latin typeface="Calibri" panose="020F0502020204030204" pitchFamily="34" charset="0"/>
                <a:cs typeface="Calibri" panose="020F0502020204030204" pitchFamily="34" charset="0"/>
              </a:rPr>
              <a:t>Engineering </a:t>
            </a:r>
          </a:p>
          <a:p>
            <a:pPr marL="342900" lvl="0" indent="-342900">
              <a:spcBef>
                <a:spcPts val="0"/>
              </a:spcBef>
              <a:spcAft>
                <a:spcPts val="0"/>
              </a:spcAft>
              <a:buFont typeface="Symbol" panose="05050102010706020507" pitchFamily="18" charset="2"/>
              <a:buChar char=""/>
            </a:pPr>
            <a:r>
              <a:rPr lang="en-GB" sz="2200" dirty="0">
                <a:solidFill>
                  <a:srgbClr val="222222"/>
                </a:solidFill>
                <a:effectLst/>
                <a:latin typeface="Calibri" panose="020F0502020204030204" pitchFamily="34" charset="0"/>
                <a:cs typeface="Calibri" panose="020F0502020204030204" pitchFamily="34" charset="0"/>
              </a:rPr>
              <a:t>Mathematics </a:t>
            </a:r>
          </a:p>
          <a:p>
            <a:pPr marL="342900" lvl="0" indent="-342900">
              <a:spcBef>
                <a:spcPts val="0"/>
              </a:spcBef>
              <a:spcAft>
                <a:spcPts val="0"/>
              </a:spcAft>
              <a:buFont typeface="Symbol" panose="05050102010706020507" pitchFamily="18" charset="2"/>
              <a:buChar char=""/>
            </a:pPr>
            <a:r>
              <a:rPr lang="en-GB" sz="2200" dirty="0">
                <a:solidFill>
                  <a:srgbClr val="222222"/>
                </a:solidFill>
                <a:effectLst/>
                <a:latin typeface="Calibri" panose="020F0502020204030204" pitchFamily="34" charset="0"/>
                <a:cs typeface="Calibri" panose="020F0502020204030204" pitchFamily="34" charset="0"/>
              </a:rPr>
              <a:t>Medicine and Health </a:t>
            </a:r>
          </a:p>
          <a:p>
            <a:pPr marL="342900" lvl="0" indent="-342900">
              <a:spcBef>
                <a:spcPts val="0"/>
              </a:spcBef>
              <a:spcAft>
                <a:spcPts val="0"/>
              </a:spcAft>
              <a:buFont typeface="Symbol" panose="05050102010706020507" pitchFamily="18" charset="2"/>
              <a:buChar char=""/>
            </a:pPr>
            <a:r>
              <a:rPr lang="en-GB" sz="2200" dirty="0">
                <a:solidFill>
                  <a:srgbClr val="222222"/>
                </a:solidFill>
                <a:effectLst/>
                <a:latin typeface="Calibri" panose="020F0502020204030204" pitchFamily="34" charset="0"/>
                <a:cs typeface="Calibri" panose="020F0502020204030204" pitchFamily="34" charset="0"/>
              </a:rPr>
              <a:t>Technology and Invention </a:t>
            </a:r>
          </a:p>
          <a:p>
            <a:pPr marL="342900" lvl="0" indent="-342900">
              <a:spcBef>
                <a:spcPts val="0"/>
              </a:spcBef>
              <a:spcAft>
                <a:spcPts val="0"/>
              </a:spcAft>
              <a:buFont typeface="Symbol" panose="05050102010706020507" pitchFamily="18" charset="2"/>
              <a:buChar char=""/>
            </a:pPr>
            <a:r>
              <a:rPr lang="en-GB" sz="2200" dirty="0">
                <a:solidFill>
                  <a:srgbClr val="222222"/>
                </a:solidFill>
                <a:effectLst/>
                <a:latin typeface="Calibri" panose="020F0502020204030204" pitchFamily="34" charset="0"/>
                <a:cs typeface="Calibri" panose="020F0502020204030204" pitchFamily="34" charset="0"/>
              </a:rPr>
              <a:t>Computer Science e.g. AI and Machine Learning </a:t>
            </a:r>
          </a:p>
          <a:p>
            <a:pPr marL="342900" lvl="0" indent="-342900">
              <a:spcBef>
                <a:spcPts val="0"/>
              </a:spcBef>
              <a:spcAft>
                <a:spcPts val="0"/>
              </a:spcAft>
              <a:buFont typeface="Symbol" panose="05050102010706020507" pitchFamily="18" charset="2"/>
              <a:buChar char=""/>
            </a:pPr>
            <a:r>
              <a:rPr lang="en-GB" sz="2200" dirty="0">
                <a:solidFill>
                  <a:srgbClr val="222222"/>
                </a:solidFill>
                <a:effectLst/>
                <a:latin typeface="Calibri" panose="020F0502020204030204" pitchFamily="34" charset="0"/>
                <a:cs typeface="Calibri" panose="020F0502020204030204" pitchFamily="34" charset="0"/>
              </a:rPr>
              <a:t>Neuroscience, Cognitive Science, Psychology, Behavioural Economics </a:t>
            </a:r>
          </a:p>
        </p:txBody>
      </p:sp>
      <p:sp>
        <p:nvSpPr>
          <p:cNvPr id="7" name="Title 1"/>
          <p:cNvSpPr>
            <a:spLocks noGrp="1"/>
          </p:cNvSpPr>
          <p:nvPr>
            <p:ph type="title"/>
          </p:nvPr>
        </p:nvSpPr>
        <p:spPr>
          <a:xfrm>
            <a:off x="517236" y="0"/>
            <a:ext cx="11425382" cy="785091"/>
          </a:xfrm>
        </p:spPr>
        <p:txBody>
          <a:bodyPr/>
          <a:lstStyle/>
          <a:p>
            <a:r>
              <a:rPr lang="en-US" dirty="0"/>
              <a:t>Coming up with your idea and topic</a:t>
            </a:r>
            <a:endParaRPr lang="en-GB" dirty="0"/>
          </a:p>
        </p:txBody>
      </p:sp>
    </p:spTree>
    <p:extLst>
      <p:ext uri="{BB962C8B-B14F-4D97-AF65-F5344CB8AC3E}">
        <p14:creationId xmlns:p14="http://schemas.microsoft.com/office/powerpoint/2010/main" val="49812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29179"/>
            <a:ext cx="10515600" cy="755015"/>
          </a:xfrm>
        </p:spPr>
        <p:txBody>
          <a:bodyPr>
            <a:normAutofit/>
          </a:bodyPr>
          <a:lstStyle/>
          <a:p>
            <a:r>
              <a:rPr lang="en-US" sz="4000" b="1" dirty="0">
                <a:latin typeface="+mn-lt"/>
              </a:rPr>
              <a:t>3) </a:t>
            </a:r>
            <a:r>
              <a:rPr lang="en-GB" sz="4000" b="1" dirty="0">
                <a:latin typeface="+mn-lt"/>
              </a:rPr>
              <a:t>Explanation: How to Explain Tough Concepts </a:t>
            </a:r>
            <a:endParaRPr lang="en-GB" sz="4000" dirty="0">
              <a:latin typeface="+mn-lt"/>
            </a:endParaRPr>
          </a:p>
        </p:txBody>
      </p:sp>
      <p:sp>
        <p:nvSpPr>
          <p:cNvPr id="5" name="Rectangle 4"/>
          <p:cNvSpPr/>
          <p:nvPr/>
        </p:nvSpPr>
        <p:spPr>
          <a:xfrm>
            <a:off x="416242" y="1309203"/>
            <a:ext cx="11359515" cy="487506"/>
          </a:xfrm>
          <a:prstGeom prst="rect">
            <a:avLst/>
          </a:prstGeom>
        </p:spPr>
        <p:txBody>
          <a:bodyPr wrap="square">
            <a:spAutoFit/>
          </a:bodyPr>
          <a:lstStyle/>
          <a:p>
            <a:pPr algn="ctr">
              <a:lnSpc>
                <a:spcPct val="107000"/>
              </a:lnSpc>
              <a:spcAft>
                <a:spcPts val="800"/>
              </a:spcAft>
            </a:pPr>
            <a:r>
              <a:rPr lang="en-US" sz="24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Data can be accompanied by clear and relevant graphics  </a:t>
            </a:r>
            <a:endParaRPr lang="en-GB" sz="24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2" name="Picture 2" descr="Three bo liao things PM said during his National Day Rally speech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378" y="2246727"/>
            <a:ext cx="5218697" cy="3206756"/>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b1054edd-7260-48fc-8af0-a26bbda9aa3f@apcprd06"/>
          <p:cNvPicPr>
            <a:picLocks noChangeAspect="1" noChangeArrowheads="1"/>
          </p:cNvPicPr>
          <p:nvPr/>
        </p:nvPicPr>
        <p:blipFill rotWithShape="1">
          <a:blip r:embed="rId3">
            <a:extLst>
              <a:ext uri="{28A0092B-C50C-407E-A947-70E740481C1C}">
                <a14:useLocalDpi xmlns:a14="http://schemas.microsoft.com/office/drawing/2010/main" val="0"/>
              </a:ext>
            </a:extLst>
          </a:blip>
          <a:srcRect t="23718" b="19440"/>
          <a:stretch/>
        </p:blipFill>
        <p:spPr bwMode="auto">
          <a:xfrm>
            <a:off x="5716008" y="2892162"/>
            <a:ext cx="6268619" cy="279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716007" y="2061165"/>
            <a:ext cx="6268619" cy="830997"/>
          </a:xfrm>
          <a:prstGeom prst="rect">
            <a:avLst/>
          </a:prstGeom>
          <a:noFill/>
        </p:spPr>
        <p:txBody>
          <a:bodyPr wrap="square" rtlCol="0">
            <a:spAutoFit/>
          </a:bodyPr>
          <a:lstStyle/>
          <a:p>
            <a:r>
              <a:rPr lang="en-US" sz="2400" b="1" dirty="0"/>
              <a:t>China’s Population </a:t>
            </a:r>
            <a:r>
              <a:rPr lang="en-US" sz="2400" dirty="0"/>
              <a:t>(adapted from The Rise of China, History 101, Netflix)</a:t>
            </a:r>
            <a:endParaRPr lang="en-GB" sz="2400" dirty="0"/>
          </a:p>
        </p:txBody>
      </p:sp>
    </p:spTree>
    <p:extLst>
      <p:ext uri="{BB962C8B-B14F-4D97-AF65-F5344CB8AC3E}">
        <p14:creationId xmlns:p14="http://schemas.microsoft.com/office/powerpoint/2010/main" val="266767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76693" y="741391"/>
            <a:ext cx="4597747" cy="1616203"/>
          </a:xfrm>
        </p:spPr>
        <p:txBody>
          <a:bodyPr anchor="b">
            <a:normAutofit/>
          </a:bodyPr>
          <a:lstStyle/>
          <a:p>
            <a:r>
              <a:rPr lang="en-US" sz="3200" b="1">
                <a:latin typeface="+mn-lt"/>
              </a:rPr>
              <a:t>3) </a:t>
            </a:r>
            <a:r>
              <a:rPr lang="en-GB" sz="3200" b="1">
                <a:latin typeface="+mn-lt"/>
              </a:rPr>
              <a:t>Explanation: How to Explain Tough Concepts </a:t>
            </a:r>
            <a:endParaRPr lang="en-GB" sz="3200">
              <a:latin typeface="+mn-lt"/>
            </a:endParaRPr>
          </a:p>
        </p:txBody>
      </p:sp>
      <p:sp>
        <p:nvSpPr>
          <p:cNvPr id="3" name="Content Placeholder 2"/>
          <p:cNvSpPr>
            <a:spLocks noGrp="1"/>
          </p:cNvSpPr>
          <p:nvPr>
            <p:ph idx="1"/>
          </p:nvPr>
        </p:nvSpPr>
        <p:spPr>
          <a:xfrm>
            <a:off x="876693" y="2533476"/>
            <a:ext cx="4597746" cy="3447832"/>
          </a:xfrm>
        </p:spPr>
        <p:txBody>
          <a:bodyPr anchor="t">
            <a:normAutofit/>
          </a:bodyPr>
          <a:lstStyle/>
          <a:p>
            <a:pPr marL="0" marR="0">
              <a:spcBef>
                <a:spcPts val="0"/>
              </a:spcBef>
              <a:spcAft>
                <a:spcPts val="800"/>
              </a:spcAft>
            </a:pPr>
            <a:r>
              <a:rPr lang="en-GB" sz="2000" b="1" dirty="0"/>
              <a:t>Watch the following talk. How does the talk exemplify good explanation? </a:t>
            </a:r>
          </a:p>
          <a:p>
            <a:pPr marL="0" marR="0">
              <a:spcBef>
                <a:spcPts val="0"/>
              </a:spcBef>
              <a:spcAft>
                <a:spcPts val="800"/>
              </a:spcAft>
            </a:pPr>
            <a:r>
              <a:rPr lang="en-GB" sz="2000" b="1" dirty="0">
                <a:effectLst/>
                <a:latin typeface="Calibri" panose="020F0502020204030204" pitchFamily="34" charset="0"/>
                <a:ea typeface="Calibri" panose="020F0502020204030204" pitchFamily="34" charset="0"/>
                <a:cs typeface="Calibri" panose="020F0502020204030204" pitchFamily="34" charset="0"/>
              </a:rPr>
              <a:t>Title:</a:t>
            </a:r>
            <a:r>
              <a:rPr lang="en-GB" sz="2000" dirty="0">
                <a:effectLst/>
                <a:latin typeface="Calibri" panose="020F0502020204030204" pitchFamily="34" charset="0"/>
                <a:ea typeface="Calibri" panose="020F0502020204030204" pitchFamily="34" charset="0"/>
                <a:cs typeface="Calibri" panose="020F0502020204030204" pitchFamily="34" charset="0"/>
              </a:rPr>
              <a:t> Hacking your memory -- with sleep (4 min 43 sec) </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marL="0" marR="0">
              <a:spcBef>
                <a:spcPts val="0"/>
              </a:spcBef>
              <a:spcAft>
                <a:spcPts val="800"/>
              </a:spcAft>
            </a:pPr>
            <a:r>
              <a:rPr lang="en-GB" sz="2000" b="1" dirty="0">
                <a:effectLst/>
                <a:latin typeface="Calibri" panose="020F0502020204030204" pitchFamily="34" charset="0"/>
                <a:ea typeface="Calibri" panose="020F0502020204030204" pitchFamily="34" charset="0"/>
                <a:cs typeface="Calibri" panose="020F0502020204030204" pitchFamily="34" charset="0"/>
              </a:rPr>
              <a:t>Topic:</a:t>
            </a:r>
            <a:r>
              <a:rPr lang="en-GB" sz="2000" dirty="0">
                <a:effectLst/>
                <a:latin typeface="Calibri" panose="020F0502020204030204" pitchFamily="34" charset="0"/>
                <a:ea typeface="Calibri" panose="020F0502020204030204" pitchFamily="34" charset="0"/>
                <a:cs typeface="Calibri" panose="020F0502020204030204" pitchFamily="34" charset="0"/>
              </a:rPr>
              <a:t> Neuroscience  </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marL="0" marR="0">
              <a:spcBef>
                <a:spcPts val="0"/>
              </a:spcBef>
              <a:spcAft>
                <a:spcPts val="800"/>
              </a:spcAft>
            </a:pPr>
            <a:r>
              <a:rPr lang="en-GB" sz="2000" b="1" dirty="0">
                <a:effectLst/>
                <a:latin typeface="Calibri" panose="020F0502020204030204" pitchFamily="34" charset="0"/>
                <a:ea typeface="Calibri" panose="020F0502020204030204" pitchFamily="34" charset="0"/>
                <a:cs typeface="Calibri" panose="020F0502020204030204" pitchFamily="34" charset="0"/>
              </a:rPr>
              <a:t>Speaker:</a:t>
            </a:r>
            <a:r>
              <a:rPr lang="en-GB" sz="2000" dirty="0">
                <a:effectLst/>
                <a:latin typeface="Calibri" panose="020F0502020204030204" pitchFamily="34" charset="0"/>
                <a:ea typeface="Calibri" panose="020F0502020204030204" pitchFamily="34" charset="0"/>
                <a:cs typeface="Calibri" panose="020F0502020204030204" pitchFamily="34" charset="0"/>
              </a:rPr>
              <a:t> Matt Walker, Sleep Scientist </a:t>
            </a:r>
            <a:endParaRPr lang="en-US" sz="2000" dirty="0">
              <a:effectLst/>
              <a:latin typeface="Calibri" panose="020F0502020204030204" pitchFamily="34" charset="0"/>
              <a:ea typeface="Calibri" panose="020F0502020204030204" pitchFamily="34" charset="0"/>
              <a:cs typeface="Latha" panose="020B0604020202020204" pitchFamily="34" charset="0"/>
            </a:endParaRPr>
          </a:p>
          <a:p>
            <a:pPr marL="0" indent="0">
              <a:buNone/>
            </a:pPr>
            <a:endParaRPr lang="en-GB" sz="2000" dirty="0"/>
          </a:p>
          <a:p>
            <a:endParaRPr lang="en-GB" sz="2000" dirty="0"/>
          </a:p>
        </p:txBody>
      </p:sp>
      <p:pic>
        <p:nvPicPr>
          <p:cNvPr id="2" name="Online Media 1" title="Hacking your memory -- with sleep | Sleeping with Science, a TED series">
            <a:hlinkClick r:id="" action="ppaction://media"/>
            <a:extLst>
              <a:ext uri="{FF2B5EF4-FFF2-40B4-BE49-F238E27FC236}">
                <a16:creationId xmlns:a16="http://schemas.microsoft.com/office/drawing/2014/main" id="{9CE9EFC0-D3BB-412C-3179-1155E17F2FA5}"/>
              </a:ext>
            </a:extLst>
          </p:cNvPr>
          <p:cNvPicPr>
            <a:picLocks noRot="1" noChangeAspect="1"/>
          </p:cNvPicPr>
          <p:nvPr>
            <a:videoFile r:link="rId1"/>
          </p:nvPr>
        </p:nvPicPr>
        <p:blipFill>
          <a:blip r:embed="rId3"/>
          <a:stretch>
            <a:fillRect/>
          </a:stretch>
        </p:blipFill>
        <p:spPr>
          <a:xfrm>
            <a:off x="5570793" y="1861115"/>
            <a:ext cx="5844269" cy="3302012"/>
          </a:xfrm>
          <a:prstGeom prst="rect">
            <a:avLst/>
          </a:prstGeom>
        </p:spPr>
      </p:pic>
    </p:spTree>
    <p:extLst>
      <p:ext uri="{BB962C8B-B14F-4D97-AF65-F5344CB8AC3E}">
        <p14:creationId xmlns:p14="http://schemas.microsoft.com/office/powerpoint/2010/main" val="261684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55370" y="0"/>
            <a:ext cx="10515600" cy="755015"/>
          </a:xfrm>
        </p:spPr>
        <p:txBody>
          <a:bodyPr>
            <a:normAutofit/>
          </a:bodyPr>
          <a:lstStyle/>
          <a:p>
            <a:r>
              <a:rPr lang="en-US" sz="4000" b="1" dirty="0">
                <a:latin typeface="+mn-lt"/>
              </a:rPr>
              <a:t>3) </a:t>
            </a:r>
            <a:r>
              <a:rPr lang="en-GB" sz="4000" b="1" dirty="0">
                <a:latin typeface="+mn-lt"/>
              </a:rPr>
              <a:t>Explanation: How to Explain Tough Concepts </a:t>
            </a:r>
            <a:endParaRPr lang="en-GB" sz="4000" dirty="0">
              <a:latin typeface="+mn-lt"/>
            </a:endParaRPr>
          </a:p>
        </p:txBody>
      </p:sp>
      <p:sp>
        <p:nvSpPr>
          <p:cNvPr id="3" name="Content Placeholder 2"/>
          <p:cNvSpPr>
            <a:spLocks noGrp="1"/>
          </p:cNvSpPr>
          <p:nvPr>
            <p:ph idx="1"/>
          </p:nvPr>
        </p:nvSpPr>
        <p:spPr>
          <a:xfrm>
            <a:off x="495300" y="911224"/>
            <a:ext cx="11266170" cy="5946776"/>
          </a:xfrm>
        </p:spPr>
        <p:txBody>
          <a:bodyPr>
            <a:normAutofit fontScale="92500" lnSpcReduction="20000"/>
          </a:bodyPr>
          <a:lstStyle/>
          <a:p>
            <a:pPr marL="0" indent="0">
              <a:buNone/>
            </a:pPr>
            <a:r>
              <a:rPr lang="en-GB" b="1" dirty="0">
                <a:solidFill>
                  <a:srgbClr val="7030A0"/>
                </a:solidFill>
              </a:rPr>
              <a:t>Watch the following talk. How does the talk exemplify good explanation? </a:t>
            </a:r>
            <a:endParaRPr lang="en-GB" dirty="0"/>
          </a:p>
          <a:p>
            <a:r>
              <a:rPr lang="en-GB" dirty="0"/>
              <a:t>Relate to audience’s lifestyle. Personal pronoun</a:t>
            </a:r>
            <a:endParaRPr lang="en-US" dirty="0"/>
          </a:p>
          <a:p>
            <a:r>
              <a:rPr lang="en-GB" dirty="0"/>
              <a:t>Analogy: Information acquisition is akin to a sponge  </a:t>
            </a:r>
            <a:endParaRPr lang="en-US" dirty="0"/>
          </a:p>
          <a:p>
            <a:r>
              <a:rPr lang="en-GB" dirty="0"/>
              <a:t>Analogy: Computer system </a:t>
            </a:r>
            <a:endParaRPr lang="en-US" dirty="0"/>
          </a:p>
          <a:p>
            <a:r>
              <a:rPr lang="en-GB" dirty="0"/>
              <a:t>Internal preview (how sleep…)</a:t>
            </a:r>
            <a:endParaRPr lang="en-US" dirty="0"/>
          </a:p>
          <a:p>
            <a:r>
              <a:rPr lang="en-GB" dirty="0"/>
              <a:t>Signpost (The first..)</a:t>
            </a:r>
            <a:endParaRPr lang="en-US" dirty="0"/>
          </a:p>
          <a:p>
            <a:r>
              <a:rPr lang="en-GB" dirty="0"/>
              <a:t>Explanation of how readers can think of ‘hippocampus’. </a:t>
            </a:r>
            <a:endParaRPr lang="en-US" dirty="0"/>
          </a:p>
          <a:p>
            <a:r>
              <a:rPr lang="en-GB" dirty="0"/>
              <a:t>Signpost (The second..)</a:t>
            </a:r>
            <a:endParaRPr lang="en-US" dirty="0"/>
          </a:p>
          <a:p>
            <a:r>
              <a:rPr lang="en-GB" dirty="0"/>
              <a:t>Analogy: Hippocampus as USB</a:t>
            </a:r>
            <a:endParaRPr lang="en-US" dirty="0"/>
          </a:p>
          <a:p>
            <a:r>
              <a:rPr lang="en-GB" dirty="0"/>
              <a:t>Clear illustration of research </a:t>
            </a:r>
            <a:endParaRPr lang="en-US" dirty="0"/>
          </a:p>
          <a:p>
            <a:r>
              <a:rPr lang="en-GB" dirty="0"/>
              <a:t>Illustration of learning in vivid way</a:t>
            </a:r>
            <a:endParaRPr lang="en-US" dirty="0"/>
          </a:p>
          <a:p>
            <a:r>
              <a:rPr lang="en-GB" dirty="0"/>
              <a:t>Internal summary </a:t>
            </a:r>
            <a:endParaRPr lang="en-US" dirty="0"/>
          </a:p>
          <a:p>
            <a:r>
              <a:rPr lang="en-GB" dirty="0"/>
              <a:t>Signpost (The final..)</a:t>
            </a:r>
            <a:endParaRPr lang="en-US" dirty="0"/>
          </a:p>
          <a:p>
            <a:r>
              <a:rPr lang="en-GB" dirty="0"/>
              <a:t>Memorable/ Humorous closing </a:t>
            </a:r>
            <a:endParaRPr lang="en-US" sz="3000" dirty="0"/>
          </a:p>
        </p:txBody>
      </p:sp>
    </p:spTree>
    <p:extLst>
      <p:ext uri="{BB962C8B-B14F-4D97-AF65-F5344CB8AC3E}">
        <p14:creationId xmlns:p14="http://schemas.microsoft.com/office/powerpoint/2010/main" val="323944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39310" y="61296"/>
            <a:ext cx="10710332" cy="1800526"/>
          </a:xfrm>
        </p:spPr>
        <p:txBody>
          <a:bodyPr>
            <a:normAutofit/>
          </a:bodyPr>
          <a:lstStyle/>
          <a:p>
            <a:r>
              <a:rPr lang="en-US" sz="4100" b="1" dirty="0">
                <a:latin typeface="+mn-lt"/>
              </a:rPr>
              <a:t>3) </a:t>
            </a:r>
            <a:r>
              <a:rPr lang="en-GB" sz="4100" b="1" dirty="0">
                <a:latin typeface="+mn-lt"/>
              </a:rPr>
              <a:t>Explanation: How to Explain Tough Concepts </a:t>
            </a:r>
            <a:endParaRPr lang="en-GB" sz="4100" dirty="0">
              <a:latin typeface="+mn-lt"/>
            </a:endParaRPr>
          </a:p>
        </p:txBody>
      </p:sp>
      <p:sp>
        <p:nvSpPr>
          <p:cNvPr id="3" name="Content Placeholder 2"/>
          <p:cNvSpPr>
            <a:spLocks noGrp="1"/>
          </p:cNvSpPr>
          <p:nvPr>
            <p:ph idx="1"/>
          </p:nvPr>
        </p:nvSpPr>
        <p:spPr>
          <a:xfrm>
            <a:off x="652104" y="1574775"/>
            <a:ext cx="5577113" cy="5058254"/>
          </a:xfrm>
        </p:spPr>
        <p:txBody>
          <a:bodyPr>
            <a:noAutofit/>
          </a:bodyPr>
          <a:lstStyle/>
          <a:p>
            <a:pPr marL="0" indent="0" algn="just">
              <a:buNone/>
            </a:pPr>
            <a:r>
              <a:rPr lang="en-US" sz="2400" b="1" dirty="0"/>
              <a:t>Avoid the curse of knowledge </a:t>
            </a:r>
            <a:endParaRPr lang="en-GB" sz="2400" b="1" dirty="0"/>
          </a:p>
          <a:p>
            <a:pPr marL="0" indent="0" algn="just">
              <a:buNone/>
            </a:pPr>
            <a:r>
              <a:rPr lang="en-GB" sz="2400" dirty="0"/>
              <a:t>A talk is not a container or a bin you put your content in; it is a process, a trajectory. The goal is to take the listener from where he is to someplace new. That means trying </a:t>
            </a:r>
            <a:r>
              <a:rPr lang="en-GB" sz="2400" b="1" dirty="0"/>
              <a:t>to make the sequence so stepwise that no one gets lost along the way. </a:t>
            </a:r>
            <a:r>
              <a:rPr lang="en-GB" sz="2400" dirty="0"/>
              <a:t>I rehearsed in front of friends and acquaintances who knew nothing about the topic, </a:t>
            </a:r>
            <a:r>
              <a:rPr lang="en-GB" sz="2400" b="1" dirty="0"/>
              <a:t>asking them where they were puzzled, hoping that by filling those gaps for them, </a:t>
            </a:r>
            <a:r>
              <a:rPr lang="en-GB" sz="2400" dirty="0"/>
              <a:t>I’d be filling the same gaps for other people. </a:t>
            </a:r>
          </a:p>
          <a:p>
            <a:pPr marL="0" indent="0" algn="r">
              <a:buNone/>
            </a:pPr>
            <a:r>
              <a:rPr lang="en-GB" sz="2400" dirty="0"/>
              <a:t>– </a:t>
            </a:r>
            <a:r>
              <a:rPr lang="en-GB" sz="2400" dirty="0" err="1"/>
              <a:t>Dr.</a:t>
            </a:r>
            <a:r>
              <a:rPr lang="en-GB" sz="2400" dirty="0"/>
              <a:t> Deborah Gordon, Stanford University Biologist and TED Speaker</a:t>
            </a:r>
          </a:p>
          <a:p>
            <a:pPr marL="0" indent="0" algn="just">
              <a:buNone/>
            </a:pPr>
            <a:endParaRPr lang="en-GB" sz="2400" dirty="0"/>
          </a:p>
        </p:txBody>
      </p:sp>
      <p:pic>
        <p:nvPicPr>
          <p:cNvPr id="1028" name="Picture 4" descr="https://miro.medium.com/max/6000/1*-V-OpQRDZZULzLC7gzF2bQ.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51" r="6732"/>
          <a:stretch/>
        </p:blipFill>
        <p:spPr bwMode="auto">
          <a:xfrm>
            <a:off x="6968527" y="1861822"/>
            <a:ext cx="5020274" cy="419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90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55370" y="377371"/>
            <a:ext cx="10515600" cy="755015"/>
          </a:xfrm>
        </p:spPr>
        <p:txBody>
          <a:bodyPr>
            <a:normAutofit/>
          </a:bodyPr>
          <a:lstStyle/>
          <a:p>
            <a:r>
              <a:rPr lang="en-US" sz="4000" b="1" dirty="0">
                <a:latin typeface="+mn-lt"/>
              </a:rPr>
              <a:t>3) </a:t>
            </a:r>
            <a:r>
              <a:rPr lang="en-GB" sz="4000" b="1" dirty="0">
                <a:latin typeface="+mn-lt"/>
              </a:rPr>
              <a:t>Explanation: How to Explain Tough Concepts </a:t>
            </a:r>
            <a:endParaRPr lang="en-GB" sz="4000" dirty="0">
              <a:latin typeface="+mn-lt"/>
            </a:endParaRPr>
          </a:p>
        </p:txBody>
      </p:sp>
      <p:sp>
        <p:nvSpPr>
          <p:cNvPr id="3" name="Content Placeholder 2"/>
          <p:cNvSpPr>
            <a:spLocks noGrp="1"/>
          </p:cNvSpPr>
          <p:nvPr>
            <p:ph idx="1"/>
          </p:nvPr>
        </p:nvSpPr>
        <p:spPr>
          <a:xfrm>
            <a:off x="475706" y="1421071"/>
            <a:ext cx="11464290" cy="5436929"/>
          </a:xfrm>
        </p:spPr>
        <p:txBody>
          <a:bodyPr>
            <a:normAutofit/>
          </a:bodyPr>
          <a:lstStyle/>
          <a:p>
            <a:pPr marL="0" indent="0">
              <a:buNone/>
            </a:pPr>
            <a:r>
              <a:rPr lang="en-US" b="1" dirty="0">
                <a:solidFill>
                  <a:srgbClr val="FF0000"/>
                </a:solidFill>
              </a:rPr>
              <a:t>Avoid the curse of knowledge </a:t>
            </a:r>
            <a:endParaRPr lang="en-GB" dirty="0"/>
          </a:p>
          <a:p>
            <a:pPr marL="0" indent="0">
              <a:buNone/>
            </a:pPr>
            <a:r>
              <a:rPr lang="en-GB" b="1" dirty="0">
                <a:solidFill>
                  <a:srgbClr val="7030A0"/>
                </a:solidFill>
              </a:rPr>
              <a:t>Consider the following explanation. Why is it unclear? </a:t>
            </a:r>
            <a:endParaRPr lang="en-GB" dirty="0">
              <a:solidFill>
                <a:srgbClr val="7030A0"/>
              </a:solidFill>
            </a:endParaRPr>
          </a:p>
          <a:p>
            <a:pPr marL="0" indent="0">
              <a:buNone/>
            </a:pPr>
            <a:r>
              <a:rPr lang="en-GB" i="1" dirty="0"/>
              <a:t>Chimpanzees have vastly greater strength than humans. Humans learnt how to use tools to amplify their natural strength. Chimpanzees also use tools. They can amplify their strength. </a:t>
            </a:r>
            <a:endParaRPr lang="en-GB" dirty="0"/>
          </a:p>
          <a:p>
            <a:pPr marL="0" indent="0">
              <a:buNone/>
            </a:pPr>
            <a:endParaRPr lang="en-GB" dirty="0"/>
          </a:p>
          <a:p>
            <a:pPr marL="0" indent="0">
              <a:buNone/>
            </a:pPr>
            <a:r>
              <a:rPr lang="en-GB" b="1" dirty="0"/>
              <a:t>The above can be replaced with this:</a:t>
            </a:r>
            <a:endParaRPr lang="en-GB" dirty="0"/>
          </a:p>
          <a:p>
            <a:pPr marL="0" indent="0">
              <a:buNone/>
            </a:pPr>
            <a:r>
              <a:rPr lang="en-GB" i="1" dirty="0"/>
              <a:t>Although chimpanzees have vastly greater strength than humans, humans are much better tool user. And those tools have amplified human’s natural strength far beyond that of chimpanzees.</a:t>
            </a:r>
            <a:endParaRPr lang="en-GB" dirty="0"/>
          </a:p>
          <a:p>
            <a:endParaRPr lang="en-GB" dirty="0"/>
          </a:p>
          <a:p>
            <a:endParaRPr lang="en-GB" dirty="0"/>
          </a:p>
          <a:p>
            <a:endParaRPr lang="en-GB" dirty="0"/>
          </a:p>
        </p:txBody>
      </p:sp>
    </p:spTree>
    <p:extLst>
      <p:ext uri="{BB962C8B-B14F-4D97-AF65-F5344CB8AC3E}">
        <p14:creationId xmlns:p14="http://schemas.microsoft.com/office/powerpoint/2010/main" val="128817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97313" y="362857"/>
            <a:ext cx="10515600" cy="755015"/>
          </a:xfrm>
        </p:spPr>
        <p:txBody>
          <a:bodyPr>
            <a:normAutofit/>
          </a:bodyPr>
          <a:lstStyle/>
          <a:p>
            <a:r>
              <a:rPr lang="en-US" sz="4000" b="1" dirty="0">
                <a:latin typeface="+mn-lt"/>
              </a:rPr>
              <a:t>3) </a:t>
            </a:r>
            <a:r>
              <a:rPr lang="en-GB" sz="4000" b="1" dirty="0">
                <a:latin typeface="+mn-lt"/>
              </a:rPr>
              <a:t>Explanation: How to Explain Tough Concepts </a:t>
            </a:r>
            <a:endParaRPr lang="en-GB" sz="4000" dirty="0">
              <a:latin typeface="+mn-lt"/>
            </a:endParaRPr>
          </a:p>
        </p:txBody>
      </p:sp>
      <p:sp>
        <p:nvSpPr>
          <p:cNvPr id="3" name="Content Placeholder 2"/>
          <p:cNvSpPr>
            <a:spLocks noGrp="1"/>
          </p:cNvSpPr>
          <p:nvPr>
            <p:ph idx="1"/>
          </p:nvPr>
        </p:nvSpPr>
        <p:spPr>
          <a:xfrm>
            <a:off x="384810" y="1421071"/>
            <a:ext cx="7498080" cy="5436929"/>
          </a:xfrm>
        </p:spPr>
        <p:txBody>
          <a:bodyPr>
            <a:normAutofit lnSpcReduction="10000"/>
          </a:bodyPr>
          <a:lstStyle/>
          <a:p>
            <a:pPr marL="0" indent="0">
              <a:buNone/>
            </a:pPr>
            <a:r>
              <a:rPr lang="en-US" b="1" dirty="0">
                <a:solidFill>
                  <a:srgbClr val="FF0000"/>
                </a:solidFill>
              </a:rPr>
              <a:t>Avoid the curse of knowledge </a:t>
            </a:r>
            <a:endParaRPr lang="en-GB" dirty="0"/>
          </a:p>
          <a:p>
            <a:r>
              <a:rPr lang="en-GB" dirty="0"/>
              <a:t>For true understanding to take place, </a:t>
            </a:r>
            <a:r>
              <a:rPr lang="en-GB" b="1" dirty="0"/>
              <a:t>the full hierarchical structure of an idea </a:t>
            </a:r>
            <a:r>
              <a:rPr lang="en-GB" dirty="0"/>
              <a:t>must be communicated. </a:t>
            </a:r>
          </a:p>
          <a:p>
            <a:r>
              <a:rPr lang="en-GB" dirty="0"/>
              <a:t>A speaker has to be sure that the listeners know how each sentence </a:t>
            </a:r>
            <a:r>
              <a:rPr lang="en-GB" b="1" dirty="0"/>
              <a:t>relates logically to the preceding one</a:t>
            </a:r>
            <a:r>
              <a:rPr lang="en-GB" dirty="0"/>
              <a:t>—is the relationship one of </a:t>
            </a:r>
            <a:r>
              <a:rPr lang="en-GB" dirty="0">
                <a:solidFill>
                  <a:schemeClr val="accent2">
                    <a:lumMod val="75000"/>
                  </a:schemeClr>
                </a:solidFill>
              </a:rPr>
              <a:t>similarity, contrast, elaboration, exemplification, generalisation, before-and-after, cause or effect</a:t>
            </a:r>
            <a:r>
              <a:rPr lang="en-GB" dirty="0"/>
              <a:t>? </a:t>
            </a:r>
            <a:r>
              <a:rPr lang="en-GB" i="1" dirty="0"/>
              <a:t>(Refer to next lesson on connectives)</a:t>
            </a:r>
          </a:p>
          <a:p>
            <a:r>
              <a:rPr lang="en-US" dirty="0"/>
              <a:t>Recall first lesson on language for science communication (</a:t>
            </a:r>
            <a:r>
              <a:rPr lang="en-US" dirty="0">
                <a:solidFill>
                  <a:schemeClr val="accent2">
                    <a:lumMod val="75000"/>
                  </a:schemeClr>
                </a:solidFill>
              </a:rPr>
              <a:t>Cohesive Device, stress position, topic position, placement of old and new information  and Logical gaps</a:t>
            </a:r>
            <a:r>
              <a:rPr lang="en-US" dirty="0"/>
              <a:t>) </a:t>
            </a:r>
          </a:p>
          <a:p>
            <a:endParaRPr lang="en-GB" dirty="0"/>
          </a:p>
          <a:p>
            <a:endParaRPr lang="en-GB" dirty="0"/>
          </a:p>
          <a:p>
            <a:endParaRPr lang="en-GB" dirty="0"/>
          </a:p>
        </p:txBody>
      </p:sp>
      <p:pic>
        <p:nvPicPr>
          <p:cNvPr id="3074" name="Picture 2" descr="Leadership Card 24 – The Curse of Knowle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0220" y="1602204"/>
            <a:ext cx="3696970" cy="507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110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69885" y="203018"/>
            <a:ext cx="10515600" cy="755015"/>
          </a:xfrm>
        </p:spPr>
        <p:txBody>
          <a:bodyPr>
            <a:normAutofit fontScale="90000"/>
          </a:bodyPr>
          <a:lstStyle/>
          <a:p>
            <a:r>
              <a:rPr lang="en-US" sz="4000" b="1" dirty="0">
                <a:latin typeface="+mn-lt"/>
              </a:rPr>
              <a:t>4) Persuasion: The Art &amp; Science of Changing Minds</a:t>
            </a:r>
            <a:endParaRPr lang="en-GB" sz="4000" dirty="0">
              <a:latin typeface="+mn-lt"/>
            </a:endParaRPr>
          </a:p>
        </p:txBody>
      </p:sp>
      <p:pic>
        <p:nvPicPr>
          <p:cNvPr id="5" name="Picture 4" descr="This model on Aristollean Rhetoric helps to distinguish the ..."/>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9451" y="1100002"/>
            <a:ext cx="6940868" cy="5554980"/>
          </a:xfrm>
          <a:prstGeom prst="rect">
            <a:avLst/>
          </a:prstGeom>
          <a:noFill/>
          <a:ln>
            <a:noFill/>
          </a:ln>
        </p:spPr>
      </p:pic>
    </p:spTree>
    <p:extLst>
      <p:ext uri="{BB962C8B-B14F-4D97-AF65-F5344CB8AC3E}">
        <p14:creationId xmlns:p14="http://schemas.microsoft.com/office/powerpoint/2010/main" val="2184531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136330" y="33731"/>
            <a:ext cx="3475098" cy="2135867"/>
          </a:xfrm>
        </p:spPr>
        <p:txBody>
          <a:bodyPr vert="horz" lIns="91440" tIns="45720" rIns="91440" bIns="45720" rtlCol="0" anchor="b">
            <a:normAutofit/>
          </a:bodyPr>
          <a:lstStyle/>
          <a:p>
            <a:r>
              <a:rPr lang="en-US" sz="3000" b="1" kern="1200" dirty="0">
                <a:latin typeface="+mj-lt"/>
                <a:ea typeface="+mj-ea"/>
                <a:cs typeface="+mj-cs"/>
              </a:rPr>
              <a:t>4) Persuasion: The Art &amp; Science of Changing Minds</a:t>
            </a:r>
            <a:endParaRPr lang="en-US" sz="3000" kern="1200" dirty="0">
              <a:latin typeface="+mj-lt"/>
              <a:ea typeface="+mj-ea"/>
              <a:cs typeface="+mj-cs"/>
            </a:endParaRPr>
          </a:p>
        </p:txBody>
      </p:sp>
      <p:pic>
        <p:nvPicPr>
          <p:cNvPr id="3076" name="Picture 4" descr="Socrates Illustration Vector svg eps | UIDownload">
            <a:extLst>
              <a:ext uri="{FF2B5EF4-FFF2-40B4-BE49-F238E27FC236}">
                <a16:creationId xmlns:a16="http://schemas.microsoft.com/office/drawing/2014/main" id="{433988FF-C24F-33E2-A602-6E7B990F8D1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3005" y="826424"/>
            <a:ext cx="7400808" cy="52915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890892" y="2602701"/>
            <a:ext cx="3475098" cy="3095445"/>
          </a:xfrm>
          <a:prstGeom prst="rect">
            <a:avLst/>
          </a:prstGeom>
        </p:spPr>
        <p:txBody>
          <a:bodyPr vert="horz" lIns="91440" tIns="45720" rIns="91440" bIns="45720" rtlCol="0" anchor="t">
            <a:noAutofit/>
          </a:bodyPr>
          <a:lstStyle/>
          <a:p>
            <a:pPr marL="400050" indent="-228600">
              <a:lnSpc>
                <a:spcPct val="90000"/>
              </a:lnSpc>
              <a:spcAft>
                <a:spcPts val="800"/>
              </a:spcAft>
              <a:buFont typeface="Arial" panose="020B0604020202020204" pitchFamily="34" charset="0"/>
              <a:buChar char="•"/>
            </a:pPr>
            <a:r>
              <a:rPr lang="en-US" sz="2800" dirty="0"/>
              <a:t>Priming </a:t>
            </a:r>
          </a:p>
          <a:p>
            <a:pPr marL="400050" indent="-228600">
              <a:lnSpc>
                <a:spcPct val="90000"/>
              </a:lnSpc>
              <a:spcAft>
                <a:spcPts val="800"/>
              </a:spcAft>
              <a:buFont typeface="Arial" panose="020B0604020202020204" pitchFamily="34" charset="0"/>
              <a:buChar char="•"/>
            </a:pPr>
            <a:r>
              <a:rPr lang="en-US" sz="2800" dirty="0"/>
              <a:t>Breaking down Arguments</a:t>
            </a:r>
          </a:p>
          <a:p>
            <a:pPr marL="400050" indent="-228600">
              <a:lnSpc>
                <a:spcPct val="90000"/>
              </a:lnSpc>
              <a:spcAft>
                <a:spcPts val="800"/>
              </a:spcAft>
              <a:buFont typeface="Arial" panose="020B0604020202020204" pitchFamily="34" charset="0"/>
              <a:buChar char="•"/>
            </a:pPr>
            <a:r>
              <a:rPr lang="en-US" sz="2800" dirty="0"/>
              <a:t>Refuting the counterarguments </a:t>
            </a:r>
          </a:p>
          <a:p>
            <a:pPr marL="400050" indent="-228600">
              <a:lnSpc>
                <a:spcPct val="90000"/>
              </a:lnSpc>
              <a:spcAft>
                <a:spcPts val="800"/>
              </a:spcAft>
              <a:buFont typeface="Arial" panose="020B0604020202020204" pitchFamily="34" charset="0"/>
              <a:buChar char="•"/>
            </a:pPr>
            <a:r>
              <a:rPr lang="en-US" sz="2800" dirty="0"/>
              <a:t>The Detective Story </a:t>
            </a:r>
          </a:p>
        </p:txBody>
      </p:sp>
    </p:spTree>
    <p:extLst>
      <p:ext uri="{BB962C8B-B14F-4D97-AF65-F5344CB8AC3E}">
        <p14:creationId xmlns:p14="http://schemas.microsoft.com/office/powerpoint/2010/main" val="2039055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13460" y="232096"/>
            <a:ext cx="10515600" cy="755015"/>
          </a:xfrm>
        </p:spPr>
        <p:txBody>
          <a:bodyPr>
            <a:normAutofit fontScale="90000"/>
          </a:bodyPr>
          <a:lstStyle/>
          <a:p>
            <a:r>
              <a:rPr lang="en-US" sz="4000" b="1" dirty="0">
                <a:latin typeface="+mn-lt"/>
              </a:rPr>
              <a:t>4) Persuasion: The Art &amp; Science of Changing Minds</a:t>
            </a:r>
            <a:endParaRPr lang="en-GB" sz="4000" dirty="0">
              <a:latin typeface="+mn-lt"/>
            </a:endParaRPr>
          </a:p>
        </p:txBody>
      </p:sp>
      <p:sp>
        <p:nvSpPr>
          <p:cNvPr id="3" name="Content Placeholder 2"/>
          <p:cNvSpPr>
            <a:spLocks noGrp="1"/>
          </p:cNvSpPr>
          <p:nvPr>
            <p:ph idx="1"/>
          </p:nvPr>
        </p:nvSpPr>
        <p:spPr>
          <a:xfrm>
            <a:off x="541020" y="979805"/>
            <a:ext cx="11460480" cy="3317876"/>
          </a:xfrm>
        </p:spPr>
        <p:txBody>
          <a:bodyPr>
            <a:normAutofit/>
          </a:bodyPr>
          <a:lstStyle/>
          <a:p>
            <a:pPr marL="0" indent="0">
              <a:buNone/>
            </a:pPr>
            <a:r>
              <a:rPr lang="en-GB" b="1" dirty="0" err="1">
                <a:solidFill>
                  <a:srgbClr val="FF0000"/>
                </a:solidFill>
                <a:latin typeface="Calibri" panose="020F0502020204030204" pitchFamily="34" charset="0"/>
                <a:ea typeface="Times New Roman" panose="02020603050405020304" pitchFamily="18" charset="0"/>
                <a:cs typeface="Calibri" panose="020F0502020204030204" pitchFamily="34" charset="0"/>
              </a:rPr>
              <a:t>i</a:t>
            </a:r>
            <a:r>
              <a:rPr lang="en-GB"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 Priming </a:t>
            </a:r>
          </a:p>
          <a:p>
            <a:pPr marL="0" indent="0">
              <a:buNone/>
            </a:pPr>
            <a:endParaRPr lang="en-GB" dirty="0"/>
          </a:p>
          <a:p>
            <a:endParaRPr lang="en-GB" dirty="0"/>
          </a:p>
        </p:txBody>
      </p:sp>
      <p:sp>
        <p:nvSpPr>
          <p:cNvPr id="2" name="Rectangle 1"/>
          <p:cNvSpPr/>
          <p:nvPr/>
        </p:nvSpPr>
        <p:spPr>
          <a:xfrm>
            <a:off x="495300" y="1477013"/>
            <a:ext cx="11323320" cy="2693943"/>
          </a:xfrm>
          <a:prstGeom prst="rect">
            <a:avLst/>
          </a:prstGeom>
        </p:spPr>
        <p:txBody>
          <a:bodyPr wrap="square">
            <a:spAutoFit/>
          </a:bodyPr>
          <a:lstStyle/>
          <a:p>
            <a:pPr marR="68580" algn="just">
              <a:lnSpc>
                <a:spcPct val="107000"/>
              </a:lnSpc>
            </a:pPr>
            <a:r>
              <a:rPr lang="en-GB" sz="2000" i="1" dirty="0">
                <a:latin typeface="Calibri" panose="020F0502020204030204" pitchFamily="34" charset="0"/>
                <a:ea typeface="Times New Roman" panose="02020603050405020304" pitchFamily="18" charset="0"/>
                <a:cs typeface="Calibri" panose="020F0502020204030204" pitchFamily="34" charset="0"/>
              </a:rPr>
              <a:t>“There was a time when jeans came in one cut, and you bought them, and they fit like crap. They were incredibly uncomfortable, and if you wore them long enough and washed them enough times, they started to feel OK. I went to replace my jeans after years of wearing these old ones. I said, "I want a pair of jeans. Here's my size." And the shopkeeper said, "Do you want slim fit, easy fit, relaxed fit? You want button fly or zipper fly? You want stonewashed or acid-washed? Do you want them distressed? Do you want boot cut, tapered?" Blah, blah, blah on and on he went. My jaw dropped. And after I recovered, I said, "I want the kind that used to be the only kind." </a:t>
            </a:r>
          </a:p>
          <a:p>
            <a:pPr marR="68580" algn="r">
              <a:lnSpc>
                <a:spcPct val="107000"/>
              </a:lnSpc>
            </a:pPr>
            <a:r>
              <a:rPr lang="en-GB" dirty="0"/>
              <a:t>Psychologist Barry Schwartz’s talk on how too much choices make us unhappy</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495300" y="4522471"/>
            <a:ext cx="11323320" cy="2308324"/>
          </a:xfrm>
          <a:prstGeom prst="rect">
            <a:avLst/>
          </a:prstGeom>
        </p:spPr>
        <p:txBody>
          <a:bodyPr wrap="square">
            <a:spAutoFit/>
          </a:bodyPr>
          <a:lstStyle/>
          <a:p>
            <a:pPr algn="just"/>
            <a:r>
              <a:rPr lang="en-GB" sz="2400" dirty="0">
                <a:solidFill>
                  <a:srgbClr val="7030A0"/>
                </a:solidFill>
                <a:latin typeface="Calibri" panose="020F0502020204030204" pitchFamily="34" charset="0"/>
                <a:ea typeface="Times New Roman" panose="02020603050405020304" pitchFamily="18" charset="0"/>
              </a:rPr>
              <a:t>Even though it may be a specific experience of just the speaker, the story influences near-term future thoughts and actions, as we recall times in which we were paralysed by choices when shopping. </a:t>
            </a:r>
          </a:p>
          <a:p>
            <a:pPr algn="just"/>
            <a:endParaRPr lang="en-GB" sz="2400" dirty="0">
              <a:solidFill>
                <a:srgbClr val="7030A0"/>
              </a:solidFill>
              <a:latin typeface="Calibri" panose="020F0502020204030204" pitchFamily="34" charset="0"/>
              <a:ea typeface="Times New Roman" panose="02020603050405020304" pitchFamily="18" charset="0"/>
            </a:endParaRPr>
          </a:p>
          <a:p>
            <a:pPr algn="just"/>
            <a:r>
              <a:rPr lang="en-GB" sz="2400" dirty="0">
                <a:solidFill>
                  <a:srgbClr val="7030A0"/>
                </a:solidFill>
              </a:rPr>
              <a:t>In effect, priming either introduces new things or brings old thoughts close to the surface of the subconscious</a:t>
            </a:r>
          </a:p>
        </p:txBody>
      </p:sp>
    </p:spTree>
    <p:extLst>
      <p:ext uri="{BB962C8B-B14F-4D97-AF65-F5344CB8AC3E}">
        <p14:creationId xmlns:p14="http://schemas.microsoft.com/office/powerpoint/2010/main" val="5254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26341" y="275772"/>
            <a:ext cx="10515600" cy="755015"/>
          </a:xfrm>
        </p:spPr>
        <p:txBody>
          <a:bodyPr>
            <a:normAutofit fontScale="90000"/>
          </a:bodyPr>
          <a:lstStyle/>
          <a:p>
            <a:r>
              <a:rPr lang="en-US" sz="4000" b="1" dirty="0">
                <a:latin typeface="+mn-lt"/>
              </a:rPr>
              <a:t>4) Persuasion: The Art &amp; Science of Changing Minds</a:t>
            </a:r>
            <a:endParaRPr lang="en-GB" sz="4000" dirty="0">
              <a:latin typeface="+mn-lt"/>
            </a:endParaRPr>
          </a:p>
        </p:txBody>
      </p:sp>
      <p:sp>
        <p:nvSpPr>
          <p:cNvPr id="3" name="Content Placeholder 2"/>
          <p:cNvSpPr>
            <a:spLocks noGrp="1"/>
          </p:cNvSpPr>
          <p:nvPr>
            <p:ph idx="1"/>
          </p:nvPr>
        </p:nvSpPr>
        <p:spPr>
          <a:xfrm>
            <a:off x="365760" y="1174115"/>
            <a:ext cx="11460480" cy="5683885"/>
          </a:xfrm>
        </p:spPr>
        <p:txBody>
          <a:bodyPr>
            <a:normAutofit/>
          </a:bodyPr>
          <a:lstStyle/>
          <a:p>
            <a:pPr marL="0" indent="0">
              <a:buNone/>
            </a:pPr>
            <a:r>
              <a:rPr lang="en-GB"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iv) The Detective Story </a:t>
            </a:r>
            <a:endParaRPr lang="en-GB" b="1"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b="1" dirty="0"/>
              <a:t>Relevant for Science talks </a:t>
            </a:r>
            <a:endParaRPr lang="en-GB" b="1" dirty="0">
              <a:hlinkClick r:id="rId3"/>
            </a:endParaRPr>
          </a:p>
          <a:p>
            <a:pPr marL="0" indent="0">
              <a:buNone/>
            </a:pPr>
            <a:endParaRPr lang="en-GB" dirty="0">
              <a:hlinkClick r:id="" action="ppaction://noaction"/>
            </a:endParaRPr>
          </a:p>
          <a:p>
            <a:r>
              <a:rPr lang="en-GB" dirty="0">
                <a:hlinkClick r:id="" action="ppaction://noaction"/>
              </a:rPr>
              <a:t>https://www.ted.com/talks/siegfried_woldhek_the_search_for_the_true_face_of_leonardo?language=en</a:t>
            </a:r>
            <a:endParaRPr lang="en-GB" dirty="0"/>
          </a:p>
          <a:p>
            <a:pPr marL="0" indent="0">
              <a:buNone/>
            </a:pPr>
            <a:endParaRPr lang="en-US" dirty="0"/>
          </a:p>
          <a:p>
            <a:pPr marL="0" indent="0">
              <a:buNone/>
            </a:pPr>
            <a:r>
              <a:rPr lang="en-GB" dirty="0">
                <a:solidFill>
                  <a:srgbClr val="7030A0"/>
                </a:solidFill>
              </a:rPr>
              <a:t>Undergoing the same learning journey as the speaker. </a:t>
            </a:r>
          </a:p>
          <a:p>
            <a:pPr marL="0" indent="0">
              <a:buNone/>
            </a:pPr>
            <a:r>
              <a:rPr lang="en-GB" dirty="0">
                <a:solidFill>
                  <a:srgbClr val="7030A0"/>
                </a:solidFill>
              </a:rPr>
              <a:t>Instead of being told the facts, we join the process of discovery. </a:t>
            </a:r>
          </a:p>
          <a:p>
            <a:pPr marL="0" indent="0">
              <a:buNone/>
            </a:pPr>
            <a:r>
              <a:rPr lang="en-GB" dirty="0">
                <a:solidFill>
                  <a:srgbClr val="7030A0"/>
                </a:solidFill>
              </a:rPr>
              <a:t>As we eliminate rival theories one by one, we gradually become convinced—we persuade ourselves. </a:t>
            </a:r>
          </a:p>
          <a:p>
            <a:pPr marL="0" indent="0">
              <a:buNone/>
            </a:pPr>
            <a:endParaRPr lang="en-GB" dirty="0"/>
          </a:p>
          <a:p>
            <a:endParaRPr lang="en-GB" dirty="0"/>
          </a:p>
        </p:txBody>
      </p:sp>
    </p:spTree>
    <p:extLst>
      <p:ext uri="{BB962C8B-B14F-4D97-AF65-F5344CB8AC3E}">
        <p14:creationId xmlns:p14="http://schemas.microsoft.com/office/powerpoint/2010/main" val="101851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418" y="1"/>
            <a:ext cx="10080000" cy="858982"/>
          </a:xfrm>
        </p:spPr>
        <p:txBody>
          <a:bodyPr/>
          <a:lstStyle/>
          <a:p>
            <a:pPr algn="ctr"/>
            <a:r>
              <a:rPr lang="en-US" sz="4000" dirty="0"/>
              <a:t>The </a:t>
            </a:r>
            <a:r>
              <a:rPr lang="en-US" sz="4000" dirty="0" err="1"/>
              <a:t>Throughline</a:t>
            </a:r>
            <a:r>
              <a:rPr lang="en-US" sz="4000" dirty="0"/>
              <a:t> </a:t>
            </a:r>
            <a:endParaRPr lang="en-GB" sz="4000" dirty="0"/>
          </a:p>
        </p:txBody>
      </p:sp>
      <p:sp>
        <p:nvSpPr>
          <p:cNvPr id="3" name="Rectangle 2"/>
          <p:cNvSpPr/>
          <p:nvPr/>
        </p:nvSpPr>
        <p:spPr>
          <a:xfrm>
            <a:off x="1909823" y="981424"/>
            <a:ext cx="9109276" cy="5293757"/>
          </a:xfrm>
          <a:prstGeom prst="rect">
            <a:avLst/>
          </a:prstGeom>
        </p:spPr>
        <p:txBody>
          <a:bodyPr wrap="square">
            <a:spAutoFit/>
          </a:bodyPr>
          <a:lstStyle/>
          <a:p>
            <a:r>
              <a:rPr lang="en-GB" sz="2800" b="1" i="0" dirty="0">
                <a:effectLst/>
                <a:latin typeface="arial" panose="020B0604020202020204" pitchFamily="34" charset="0"/>
              </a:rPr>
              <a:t>Connecting theme or plot in a story/movie</a:t>
            </a:r>
          </a:p>
          <a:p>
            <a:r>
              <a:rPr lang="en-US" sz="2000" dirty="0">
                <a:solidFill>
                  <a:schemeClr val="tx1">
                    <a:lumMod val="65000"/>
                    <a:lumOff val="35000"/>
                  </a:schemeClr>
                </a:solidFill>
                <a:latin typeface="arial" panose="020B0604020202020204" pitchFamily="34" charset="0"/>
              </a:rPr>
              <a:t>E.g. ‘Love does not conquer all’</a:t>
            </a:r>
          </a:p>
          <a:p>
            <a:endParaRPr lang="en-US" sz="2800" dirty="0">
              <a:latin typeface="arial" panose="020B0604020202020204" pitchFamily="34" charset="0"/>
            </a:endParaRPr>
          </a:p>
          <a:p>
            <a:r>
              <a:rPr lang="en-US" sz="2800" b="1" dirty="0">
                <a:latin typeface="arial" panose="020B0604020202020204" pitchFamily="34" charset="0"/>
              </a:rPr>
              <a:t>Line of argument in an essay</a:t>
            </a:r>
          </a:p>
          <a:p>
            <a:r>
              <a:rPr lang="en-US" sz="2000" dirty="0">
                <a:solidFill>
                  <a:srgbClr val="4D5156"/>
                </a:solidFill>
                <a:latin typeface="arial" panose="020B0604020202020204" pitchFamily="34" charset="0"/>
              </a:rPr>
              <a:t>E.g. ‘Far from uniting the world, </a:t>
            </a:r>
            <a:r>
              <a:rPr lang="en-US" sz="2000" dirty="0" err="1">
                <a:solidFill>
                  <a:srgbClr val="4D5156"/>
                </a:solidFill>
                <a:latin typeface="arial" panose="020B0604020202020204" pitchFamily="34" charset="0"/>
              </a:rPr>
              <a:t>globalisation</a:t>
            </a:r>
            <a:r>
              <a:rPr lang="en-US" sz="2000" dirty="0">
                <a:solidFill>
                  <a:srgbClr val="4D5156"/>
                </a:solidFill>
                <a:latin typeface="arial" panose="020B0604020202020204" pitchFamily="34" charset="0"/>
              </a:rPr>
              <a:t> has divided us due to mankind’s self-interest, greed and xenophobia.’ Use PEEL. </a:t>
            </a:r>
          </a:p>
          <a:p>
            <a:r>
              <a:rPr lang="en-US" dirty="0">
                <a:solidFill>
                  <a:srgbClr val="4D5156"/>
                </a:solidFill>
                <a:latin typeface="arial" panose="020B0604020202020204" pitchFamily="34" charset="0"/>
              </a:rPr>
              <a:t> </a:t>
            </a:r>
          </a:p>
          <a:p>
            <a:endParaRPr lang="en-US" sz="2800" b="1" dirty="0">
              <a:solidFill>
                <a:srgbClr val="FF0000"/>
              </a:solidFill>
              <a:latin typeface="arial" panose="020B0604020202020204" pitchFamily="34" charset="0"/>
            </a:endParaRPr>
          </a:p>
          <a:p>
            <a:r>
              <a:rPr lang="en-GB" sz="2400" b="1" dirty="0">
                <a:solidFill>
                  <a:srgbClr val="FF0000"/>
                </a:solidFill>
              </a:rPr>
              <a:t>Every talk should have a throughline because all the pieces in the talk must connect clearly.</a:t>
            </a:r>
            <a:endParaRPr lang="en-GB" sz="2400" dirty="0"/>
          </a:p>
          <a:p>
            <a:endParaRPr lang="en-GB" sz="2400" dirty="0"/>
          </a:p>
          <a:p>
            <a:r>
              <a:rPr lang="en-GB" sz="2400" b="1" dirty="0">
                <a:solidFill>
                  <a:srgbClr val="FF0000"/>
                </a:solidFill>
              </a:rPr>
              <a:t>A throughline keeps one focused on the key, necessary information. </a:t>
            </a:r>
            <a:endParaRPr lang="en-GB" sz="2400" dirty="0">
              <a:solidFill>
                <a:srgbClr val="FF0000"/>
              </a:solidFill>
            </a:endParaRPr>
          </a:p>
          <a:p>
            <a:endParaRPr lang="en-GB" sz="2800" b="1" dirty="0">
              <a:solidFill>
                <a:srgbClr val="FF0000"/>
              </a:solidFill>
            </a:endParaRPr>
          </a:p>
        </p:txBody>
      </p:sp>
    </p:spTree>
    <p:extLst>
      <p:ext uri="{BB962C8B-B14F-4D97-AF65-F5344CB8AC3E}">
        <p14:creationId xmlns:p14="http://schemas.microsoft.com/office/powerpoint/2010/main" val="3862586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320465" y="304800"/>
            <a:ext cx="4140014" cy="1330839"/>
          </a:xfrm>
        </p:spPr>
        <p:txBody>
          <a:bodyPr>
            <a:normAutofit/>
          </a:bodyPr>
          <a:lstStyle/>
          <a:p>
            <a:r>
              <a:rPr lang="en-US" sz="2800" b="1" dirty="0">
                <a:latin typeface="+mn-lt"/>
              </a:rPr>
              <a:t>4) Persuasion: The Art &amp; Science of Changing Minds</a:t>
            </a:r>
            <a:endParaRPr lang="en-GB" sz="2800" dirty="0">
              <a:latin typeface="+mn-lt"/>
            </a:endParaRPr>
          </a:p>
        </p:txBody>
      </p:sp>
      <p:sp>
        <p:nvSpPr>
          <p:cNvPr id="3" name="Content Placeholder 2"/>
          <p:cNvSpPr>
            <a:spLocks noGrp="1"/>
          </p:cNvSpPr>
          <p:nvPr>
            <p:ph idx="1"/>
          </p:nvPr>
        </p:nvSpPr>
        <p:spPr>
          <a:xfrm>
            <a:off x="6770644" y="1940439"/>
            <a:ext cx="5239657" cy="4380869"/>
          </a:xfrm>
        </p:spPr>
        <p:txBody>
          <a:bodyPr>
            <a:noAutofit/>
          </a:bodyPr>
          <a:lstStyle/>
          <a:p>
            <a:pPr marL="0" indent="0">
              <a:buNone/>
            </a:pPr>
            <a:r>
              <a:rPr lang="en-GB" sz="2400" b="1" dirty="0"/>
              <a:t>Other than logos, other strategies of persuasion are: </a:t>
            </a:r>
            <a:endParaRPr lang="en-GB" sz="2400" dirty="0"/>
          </a:p>
          <a:p>
            <a:pPr lvl="0"/>
            <a:r>
              <a:rPr lang="en-GB" sz="2400" dirty="0"/>
              <a:t>Injecting humour (Pathos) </a:t>
            </a:r>
          </a:p>
          <a:p>
            <a:pPr lvl="0"/>
            <a:r>
              <a:rPr lang="en-GB" sz="2400" dirty="0"/>
              <a:t>Telling stories that appeal to emotions (Pathos)</a:t>
            </a:r>
          </a:p>
          <a:p>
            <a:pPr lvl="0"/>
            <a:r>
              <a:rPr lang="en-GB" sz="2400" dirty="0"/>
              <a:t>Adding personal anecdote (Ethos) </a:t>
            </a:r>
          </a:p>
          <a:p>
            <a:pPr lvl="0"/>
            <a:r>
              <a:rPr lang="en-GB" sz="2400" dirty="0"/>
              <a:t>Recruiting third-party validation (Ethos)</a:t>
            </a:r>
          </a:p>
          <a:p>
            <a:pPr lvl="0"/>
            <a:r>
              <a:rPr lang="en-GB" sz="2400" dirty="0"/>
              <a:t>Offering vivid examples (Logos) </a:t>
            </a:r>
          </a:p>
          <a:p>
            <a:pPr lvl="0"/>
            <a:r>
              <a:rPr lang="en-GB" sz="2400" dirty="0"/>
              <a:t>Using powerful visuals (Logos and Pathos) </a:t>
            </a:r>
          </a:p>
          <a:p>
            <a:endParaRPr lang="en-GB" sz="2400" dirty="0"/>
          </a:p>
        </p:txBody>
      </p:sp>
      <p:pic>
        <p:nvPicPr>
          <p:cNvPr id="2" name="Picture 2" descr="Cracking jokes: four rules for humour">
            <a:extLst>
              <a:ext uri="{FF2B5EF4-FFF2-40B4-BE49-F238E27FC236}">
                <a16:creationId xmlns:a16="http://schemas.microsoft.com/office/drawing/2014/main" id="{9C2834BB-023F-716B-3D83-7A9F4F2131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60" r="10362"/>
          <a:stretch/>
        </p:blipFill>
        <p:spPr bwMode="auto">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49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610907" y="116114"/>
            <a:ext cx="4840010" cy="1345116"/>
          </a:xfrm>
        </p:spPr>
        <p:txBody>
          <a:bodyPr>
            <a:normAutofit/>
          </a:bodyPr>
          <a:lstStyle/>
          <a:p>
            <a:pPr>
              <a:tabLst>
                <a:tab pos="7272338" algn="l"/>
              </a:tabLst>
            </a:pPr>
            <a:r>
              <a:rPr lang="en-US" b="1" dirty="0">
                <a:latin typeface="+mn-lt"/>
              </a:rPr>
              <a:t>5) </a:t>
            </a:r>
            <a:r>
              <a:rPr lang="en-GB" b="1" dirty="0">
                <a:latin typeface="+mn-lt"/>
              </a:rPr>
              <a:t>Revelation</a:t>
            </a:r>
          </a:p>
        </p:txBody>
      </p:sp>
      <p:sp>
        <p:nvSpPr>
          <p:cNvPr id="3" name="Content Placeholder 2"/>
          <p:cNvSpPr>
            <a:spLocks noGrp="1"/>
          </p:cNvSpPr>
          <p:nvPr>
            <p:ph idx="1"/>
          </p:nvPr>
        </p:nvSpPr>
        <p:spPr>
          <a:xfrm>
            <a:off x="6055483" y="1577344"/>
            <a:ext cx="5950857" cy="4377192"/>
          </a:xfrm>
        </p:spPr>
        <p:txBody>
          <a:bodyPr>
            <a:noAutofit/>
          </a:bodyPr>
          <a:lstStyle/>
          <a:p>
            <a:pPr algn="just"/>
            <a:r>
              <a:rPr lang="en-GB" dirty="0"/>
              <a:t>Present a series of images and talk through them</a:t>
            </a:r>
          </a:p>
          <a:p>
            <a:pPr marL="0" indent="0" algn="just">
              <a:buNone/>
            </a:pPr>
            <a:endParaRPr lang="en-GB" dirty="0"/>
          </a:p>
          <a:p>
            <a:pPr algn="just"/>
            <a:r>
              <a:rPr lang="en-GB" dirty="0"/>
              <a:t>Give a demonstration of a product or experiment, accompanied by the explanation of how it works</a:t>
            </a:r>
          </a:p>
          <a:p>
            <a:pPr marL="0" indent="0" algn="just">
              <a:buNone/>
            </a:pPr>
            <a:endParaRPr lang="en-GB" dirty="0"/>
          </a:p>
          <a:p>
            <a:pPr algn="just"/>
            <a:r>
              <a:rPr lang="en-GB" dirty="0"/>
              <a:t>Paint a bold picture of the alternative future you desire and do so in a way that inspires listeners</a:t>
            </a:r>
            <a:endParaRPr lang="en-GB" i="1" dirty="0"/>
          </a:p>
          <a:p>
            <a:pPr marL="0" indent="0" algn="just">
              <a:buNone/>
            </a:pPr>
            <a:endParaRPr lang="en-GB" dirty="0"/>
          </a:p>
        </p:txBody>
      </p:sp>
      <p:pic>
        <p:nvPicPr>
          <p:cNvPr id="5122" name="Picture 2" descr="Bulbs Data Src Light Bulb For Mobile, led bulb HD wallpaper | Pxfuel">
            <a:extLst>
              <a:ext uri="{FF2B5EF4-FFF2-40B4-BE49-F238E27FC236}">
                <a16:creationId xmlns:a16="http://schemas.microsoft.com/office/drawing/2014/main" id="{4927C49A-4317-4AF3-D971-BE24927961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902" r="6929"/>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596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55370" y="304800"/>
            <a:ext cx="10515600" cy="755015"/>
          </a:xfrm>
        </p:spPr>
        <p:txBody>
          <a:bodyPr>
            <a:normAutofit/>
          </a:bodyPr>
          <a:lstStyle/>
          <a:p>
            <a:pPr algn="ctr"/>
            <a:r>
              <a:rPr lang="en-US" sz="4000" b="1" dirty="0">
                <a:latin typeface="+mn-lt"/>
              </a:rPr>
              <a:t>5) </a:t>
            </a:r>
            <a:r>
              <a:rPr lang="en-GB" sz="4000" b="1" dirty="0">
                <a:latin typeface="+mn-lt"/>
              </a:rPr>
              <a:t>Revelation</a:t>
            </a:r>
          </a:p>
        </p:txBody>
      </p:sp>
      <p:sp>
        <p:nvSpPr>
          <p:cNvPr id="3" name="Content Placeholder 2"/>
          <p:cNvSpPr>
            <a:spLocks noGrp="1"/>
          </p:cNvSpPr>
          <p:nvPr>
            <p:ph idx="1"/>
          </p:nvPr>
        </p:nvSpPr>
        <p:spPr>
          <a:xfrm>
            <a:off x="760095" y="1423941"/>
            <a:ext cx="11106150" cy="5249545"/>
          </a:xfrm>
        </p:spPr>
        <p:txBody>
          <a:bodyPr>
            <a:normAutofit fontScale="92500" lnSpcReduction="20000"/>
          </a:bodyPr>
          <a:lstStyle/>
          <a:p>
            <a:pPr marL="0" indent="0">
              <a:buNone/>
            </a:pPr>
            <a:r>
              <a:rPr lang="en-GB" u="sng" dirty="0"/>
              <a:t>Example 1:</a:t>
            </a:r>
            <a:r>
              <a:rPr lang="en-GB" dirty="0"/>
              <a:t> How to make filthy water drinkable by Michael Pritchard</a:t>
            </a:r>
          </a:p>
          <a:p>
            <a:pPr marL="0" indent="0">
              <a:buNone/>
            </a:pPr>
            <a:r>
              <a:rPr lang="en-GB" u="sng" dirty="0">
                <a:hlinkClick r:id="rId2"/>
              </a:rPr>
              <a:t>https://www.ted.com/talks/michael_pritchard_how_to_make_filthy_water_drinkable?language=en</a:t>
            </a:r>
            <a:endParaRPr lang="en-GB" dirty="0"/>
          </a:p>
          <a:p>
            <a:pPr marL="0" indent="0">
              <a:buNone/>
            </a:pPr>
            <a:endParaRPr lang="en-GB" u="sng" dirty="0"/>
          </a:p>
          <a:p>
            <a:pPr marL="0" indent="0">
              <a:buNone/>
            </a:pPr>
            <a:r>
              <a:rPr lang="en-GB" u="sng" dirty="0"/>
              <a:t>Example 2:</a:t>
            </a:r>
            <a:r>
              <a:rPr lang="en-GB" dirty="0"/>
              <a:t> A robot that flies like a bird by Markus Fischer </a:t>
            </a:r>
          </a:p>
          <a:p>
            <a:pPr marL="0" indent="0">
              <a:buNone/>
            </a:pPr>
            <a:r>
              <a:rPr lang="en-GB" u="sng" dirty="0">
                <a:hlinkClick r:id="rId3"/>
              </a:rPr>
              <a:t>https://www.ted.com/talks/markus_fischer_a_robot_that_flies_like_a_bird?language=en</a:t>
            </a:r>
            <a:endParaRPr lang="en-GB" dirty="0"/>
          </a:p>
          <a:p>
            <a:pPr marL="0" indent="0">
              <a:buNone/>
            </a:pPr>
            <a:endParaRPr lang="en-GB" dirty="0"/>
          </a:p>
          <a:p>
            <a:pPr marL="0" indent="0">
              <a:buNone/>
            </a:pPr>
            <a:r>
              <a:rPr lang="en-GB" b="1" dirty="0"/>
              <a:t>Structure used for demonstrations</a:t>
            </a:r>
          </a:p>
          <a:p>
            <a:pPr lvl="0"/>
            <a:r>
              <a:rPr lang="en-GB" dirty="0"/>
              <a:t>An initial tease </a:t>
            </a:r>
          </a:p>
          <a:p>
            <a:pPr lvl="0"/>
            <a:r>
              <a:rPr lang="en-GB" dirty="0"/>
              <a:t>Necessary background, context, or invention story </a:t>
            </a:r>
          </a:p>
          <a:p>
            <a:pPr lvl="0"/>
            <a:r>
              <a:rPr lang="en-GB" dirty="0"/>
              <a:t>The demonstration itself </a:t>
            </a:r>
          </a:p>
          <a:p>
            <a:pPr lvl="0"/>
            <a:r>
              <a:rPr lang="en-GB" dirty="0"/>
              <a:t>The implications of the technology </a:t>
            </a:r>
          </a:p>
          <a:p>
            <a:endParaRPr lang="en-GB" dirty="0"/>
          </a:p>
        </p:txBody>
      </p:sp>
    </p:spTree>
    <p:extLst>
      <p:ext uri="{BB962C8B-B14F-4D97-AF65-F5344CB8AC3E}">
        <p14:creationId xmlns:p14="http://schemas.microsoft.com/office/powerpoint/2010/main" val="321566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Homework </a:t>
            </a:r>
            <a:endParaRPr lang="en-GB" b="1" dirty="0"/>
          </a:p>
        </p:txBody>
      </p:sp>
      <p:sp>
        <p:nvSpPr>
          <p:cNvPr id="3" name="Content Placeholder 2"/>
          <p:cNvSpPr>
            <a:spLocks noGrp="1"/>
          </p:cNvSpPr>
          <p:nvPr>
            <p:ph idx="1"/>
          </p:nvPr>
        </p:nvSpPr>
        <p:spPr>
          <a:xfrm>
            <a:off x="838200" y="1448435"/>
            <a:ext cx="10660380" cy="4351338"/>
          </a:xfrm>
        </p:spPr>
        <p:txBody>
          <a:bodyPr/>
          <a:lstStyle/>
          <a:p>
            <a:r>
              <a:rPr lang="en-US" dirty="0"/>
              <a:t>Confirmation of TED Talk topic, throughline and title by 12 July (Friday). </a:t>
            </a:r>
          </a:p>
          <a:p>
            <a:r>
              <a:rPr lang="en-US" dirty="0"/>
              <a:t>Read page 22—29 of the notes  </a:t>
            </a:r>
            <a:endParaRPr lang="en-GB" dirty="0"/>
          </a:p>
        </p:txBody>
      </p:sp>
    </p:spTree>
    <p:extLst>
      <p:ext uri="{BB962C8B-B14F-4D97-AF65-F5344CB8AC3E}">
        <p14:creationId xmlns:p14="http://schemas.microsoft.com/office/powerpoint/2010/main" val="2247779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p:nvPr/>
        </p:nvSpPr>
        <p:spPr>
          <a:xfrm>
            <a:off x="6743900" y="1843667"/>
            <a:ext cx="4039200" cy="3160400"/>
          </a:xfrm>
          <a:prstGeom prst="roundRect">
            <a:avLst>
              <a:gd name="adj" fmla="val 1472"/>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37" name="Google Shape;137;p24"/>
          <p:cNvGrpSpPr/>
          <p:nvPr/>
        </p:nvGrpSpPr>
        <p:grpSpPr>
          <a:xfrm>
            <a:off x="6626100" y="1494200"/>
            <a:ext cx="4039153" cy="3396181"/>
            <a:chOff x="4741999" y="986350"/>
            <a:chExt cx="3029365" cy="2547136"/>
          </a:xfrm>
        </p:grpSpPr>
        <p:sp>
          <p:nvSpPr>
            <p:cNvPr id="138" name="Google Shape;138;p24"/>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 name="Google Shape;139;p24"/>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 name="Google Shape;140;p24"/>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 name="Google Shape;141;p24"/>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 name="Google Shape;142;p24"/>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143;p24"/>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 name="Google Shape;144;p24"/>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 name="Google Shape;145;p24"/>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 name="Google Shape;146;p24"/>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 name="Google Shape;147;p24"/>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 name="Google Shape;148;p24"/>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 name="Google Shape;149;p24"/>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 name="Google Shape;150;p24"/>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 name="Google Shape;151;p24"/>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 name="Google Shape;152;p24"/>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53" name="Google Shape;153;p24"/>
          <p:cNvSpPr/>
          <p:nvPr/>
        </p:nvSpPr>
        <p:spPr>
          <a:xfrm>
            <a:off x="7986433" y="1845492"/>
            <a:ext cx="1655280" cy="464229"/>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54" name="Google Shape;154;p24"/>
          <p:cNvGrpSpPr/>
          <p:nvPr/>
        </p:nvGrpSpPr>
        <p:grpSpPr>
          <a:xfrm>
            <a:off x="4735324" y="3596054"/>
            <a:ext cx="1715971" cy="521996"/>
            <a:chOff x="3551493" y="2562740"/>
            <a:chExt cx="1286978" cy="391497"/>
          </a:xfrm>
        </p:grpSpPr>
        <p:sp>
          <p:nvSpPr>
            <p:cNvPr id="155" name="Google Shape;155;p24"/>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 name="Google Shape;156;p24"/>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 name="Google Shape;157;p24"/>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 name="Google Shape;158;p24"/>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9" name="Google Shape;159;p24"/>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0" name="Google Shape;160;p24"/>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63" name="Google Shape;163;p24"/>
          <p:cNvGrpSpPr/>
          <p:nvPr/>
        </p:nvGrpSpPr>
        <p:grpSpPr>
          <a:xfrm>
            <a:off x="7687244" y="5298114"/>
            <a:ext cx="270784" cy="549501"/>
            <a:chOff x="7764635" y="2404362"/>
            <a:chExt cx="353565" cy="717489"/>
          </a:xfrm>
        </p:grpSpPr>
        <p:sp>
          <p:nvSpPr>
            <p:cNvPr id="164" name="Google Shape;164;p24"/>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 name="Google Shape;165;p24"/>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66" name="Google Shape;166;p24"/>
          <p:cNvSpPr/>
          <p:nvPr/>
        </p:nvSpPr>
        <p:spPr>
          <a:xfrm>
            <a:off x="6103809" y="1277167"/>
            <a:ext cx="317812" cy="806319"/>
          </a:xfrm>
          <a:custGeom>
            <a:avLst/>
            <a:gdLst/>
            <a:ahLst/>
            <a:cxnLst/>
            <a:rect l="l" t="t" r="r" b="b"/>
            <a:pathLst>
              <a:path w="5433" h="13784" extrusionOk="0">
                <a:moveTo>
                  <a:pt x="2728" y="0"/>
                </a:moveTo>
                <a:lnTo>
                  <a:pt x="1364" y="2351"/>
                </a:lnTo>
                <a:lnTo>
                  <a:pt x="1" y="4698"/>
                </a:lnTo>
                <a:lnTo>
                  <a:pt x="1880" y="4702"/>
                </a:lnTo>
                <a:lnTo>
                  <a:pt x="1863" y="13779"/>
                </a:lnTo>
                <a:lnTo>
                  <a:pt x="3537" y="13783"/>
                </a:lnTo>
                <a:lnTo>
                  <a:pt x="3554" y="4706"/>
                </a:lnTo>
                <a:lnTo>
                  <a:pt x="5433" y="4711"/>
                </a:lnTo>
                <a:lnTo>
                  <a:pt x="5433" y="4711"/>
                </a:lnTo>
                <a:lnTo>
                  <a:pt x="4079" y="2356"/>
                </a:lnTo>
                <a:lnTo>
                  <a:pt x="2728" y="0"/>
                </a:lnTo>
                <a:close/>
              </a:path>
            </a:pathLst>
          </a:custGeom>
          <a:solidFill>
            <a:srgbClr val="E0E0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 name="Google Shape;167;p24"/>
          <p:cNvSpPr/>
          <p:nvPr/>
        </p:nvSpPr>
        <p:spPr>
          <a:xfrm>
            <a:off x="5916740" y="1735539"/>
            <a:ext cx="192337" cy="487219"/>
          </a:xfrm>
          <a:custGeom>
            <a:avLst/>
            <a:gdLst/>
            <a:ahLst/>
            <a:cxnLst/>
            <a:rect l="l" t="t" r="r" b="b"/>
            <a:pathLst>
              <a:path w="3288" h="8329" extrusionOk="0">
                <a:moveTo>
                  <a:pt x="1648" y="0"/>
                </a:moveTo>
                <a:lnTo>
                  <a:pt x="827" y="1420"/>
                </a:lnTo>
                <a:lnTo>
                  <a:pt x="0" y="2840"/>
                </a:lnTo>
                <a:lnTo>
                  <a:pt x="1137" y="2840"/>
                </a:lnTo>
                <a:lnTo>
                  <a:pt x="1123" y="8329"/>
                </a:lnTo>
                <a:lnTo>
                  <a:pt x="2138" y="8329"/>
                </a:lnTo>
                <a:lnTo>
                  <a:pt x="2150" y="2845"/>
                </a:lnTo>
                <a:lnTo>
                  <a:pt x="3287" y="2845"/>
                </a:lnTo>
                <a:lnTo>
                  <a:pt x="2465" y="1420"/>
                </a:lnTo>
                <a:lnTo>
                  <a:pt x="1648" y="0"/>
                </a:lnTo>
                <a:close/>
              </a:path>
            </a:pathLst>
          </a:custGeom>
          <a:solidFill>
            <a:srgbClr val="E0E0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68" name="Google Shape;168;p24"/>
          <p:cNvGrpSpPr/>
          <p:nvPr/>
        </p:nvGrpSpPr>
        <p:grpSpPr>
          <a:xfrm>
            <a:off x="10762256" y="4499284"/>
            <a:ext cx="1036971" cy="1779176"/>
            <a:chOff x="7825967" y="3240163"/>
            <a:chExt cx="777728" cy="1334382"/>
          </a:xfrm>
        </p:grpSpPr>
        <p:sp>
          <p:nvSpPr>
            <p:cNvPr id="169" name="Google Shape;169;p24"/>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 name="Google Shape;170;p24"/>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 name="Google Shape;171;p24"/>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 name="Google Shape;172;p24"/>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 name="Google Shape;173;p24"/>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 name="Google Shape;174;p24"/>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75" name="Google Shape;175;p24"/>
          <p:cNvSpPr/>
          <p:nvPr/>
        </p:nvSpPr>
        <p:spPr>
          <a:xfrm>
            <a:off x="4671834" y="6255326"/>
            <a:ext cx="7944959" cy="6785"/>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6" name="Google Shape;176;p24"/>
          <p:cNvGrpSpPr/>
          <p:nvPr/>
        </p:nvGrpSpPr>
        <p:grpSpPr>
          <a:xfrm>
            <a:off x="5239008" y="5226152"/>
            <a:ext cx="769283" cy="1031109"/>
            <a:chOff x="3429656" y="3785314"/>
            <a:chExt cx="576962" cy="773332"/>
          </a:xfrm>
        </p:grpSpPr>
        <p:sp>
          <p:nvSpPr>
            <p:cNvPr id="177" name="Google Shape;177;p24"/>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8" name="Google Shape;178;p24"/>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179;p24"/>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 name="Google Shape;180;p24"/>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1" name="Google Shape;181;p24"/>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2" name="Google Shape;182;p24"/>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83" name="Google Shape;183;p24"/>
          <p:cNvSpPr/>
          <p:nvPr/>
        </p:nvSpPr>
        <p:spPr>
          <a:xfrm>
            <a:off x="8322257" y="2662170"/>
            <a:ext cx="28664" cy="28429"/>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4" name="Google Shape;184;p24"/>
          <p:cNvSpPr/>
          <p:nvPr/>
        </p:nvSpPr>
        <p:spPr>
          <a:xfrm>
            <a:off x="9474624" y="3100302"/>
            <a:ext cx="28721" cy="2872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5" name="Google Shape;185;p24"/>
          <p:cNvSpPr/>
          <p:nvPr/>
        </p:nvSpPr>
        <p:spPr>
          <a:xfrm>
            <a:off x="9265034" y="5184738"/>
            <a:ext cx="92073" cy="20825"/>
          </a:xfrm>
          <a:custGeom>
            <a:avLst/>
            <a:gdLst/>
            <a:ahLst/>
            <a:cxnLst/>
            <a:rect l="l" t="t" r="r" b="b"/>
            <a:pathLst>
              <a:path w="1574" h="356" extrusionOk="0">
                <a:moveTo>
                  <a:pt x="0" y="1"/>
                </a:moveTo>
                <a:lnTo>
                  <a:pt x="0" y="355"/>
                </a:lnTo>
                <a:lnTo>
                  <a:pt x="1573" y="355"/>
                </a:lnTo>
                <a:lnTo>
                  <a:pt x="1573"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 name="Google Shape;186;p24"/>
          <p:cNvSpPr/>
          <p:nvPr/>
        </p:nvSpPr>
        <p:spPr>
          <a:xfrm>
            <a:off x="9585590" y="5184738"/>
            <a:ext cx="92308" cy="20825"/>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 name="Google Shape;187;p24"/>
          <p:cNvSpPr/>
          <p:nvPr/>
        </p:nvSpPr>
        <p:spPr>
          <a:xfrm>
            <a:off x="9906381" y="5184738"/>
            <a:ext cx="92367" cy="20825"/>
          </a:xfrm>
          <a:custGeom>
            <a:avLst/>
            <a:gdLst/>
            <a:ahLst/>
            <a:cxnLst/>
            <a:rect l="l" t="t" r="r" b="b"/>
            <a:pathLst>
              <a:path w="1579" h="356" extrusionOk="0">
                <a:moveTo>
                  <a:pt x="1" y="1"/>
                </a:moveTo>
                <a:lnTo>
                  <a:pt x="1" y="355"/>
                </a:lnTo>
                <a:lnTo>
                  <a:pt x="1579" y="355"/>
                </a:lnTo>
                <a:lnTo>
                  <a:pt x="1579"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 name="Google Shape;188;p24"/>
          <p:cNvSpPr/>
          <p:nvPr/>
        </p:nvSpPr>
        <p:spPr>
          <a:xfrm>
            <a:off x="10227230" y="5184738"/>
            <a:ext cx="92367" cy="20825"/>
          </a:xfrm>
          <a:custGeom>
            <a:avLst/>
            <a:gdLst/>
            <a:ahLst/>
            <a:cxnLst/>
            <a:rect l="l" t="t" r="r" b="b"/>
            <a:pathLst>
              <a:path w="1579" h="356" extrusionOk="0">
                <a:moveTo>
                  <a:pt x="1" y="1"/>
                </a:moveTo>
                <a:lnTo>
                  <a:pt x="1" y="355"/>
                </a:lnTo>
                <a:lnTo>
                  <a:pt x="1578" y="355"/>
                </a:lnTo>
                <a:lnTo>
                  <a:pt x="1578"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 name="Google Shape;189;p24"/>
          <p:cNvSpPr/>
          <p:nvPr/>
        </p:nvSpPr>
        <p:spPr>
          <a:xfrm>
            <a:off x="9470763" y="4214176"/>
            <a:ext cx="32583" cy="31179"/>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 name="Google Shape;190;p24"/>
          <p:cNvSpPr/>
          <p:nvPr/>
        </p:nvSpPr>
        <p:spPr>
          <a:xfrm>
            <a:off x="8368433" y="3728833"/>
            <a:ext cx="2151240" cy="1949144"/>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 name="Google Shape;191;p24"/>
          <p:cNvSpPr/>
          <p:nvPr/>
        </p:nvSpPr>
        <p:spPr>
          <a:xfrm>
            <a:off x="9851453" y="4145621"/>
            <a:ext cx="32524" cy="31471"/>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92" name="Google Shape;192;p24"/>
          <p:cNvGrpSpPr/>
          <p:nvPr/>
        </p:nvGrpSpPr>
        <p:grpSpPr>
          <a:xfrm>
            <a:off x="8460309" y="3848813"/>
            <a:ext cx="1876921" cy="1714863"/>
            <a:chOff x="6117656" y="2752309"/>
            <a:chExt cx="1407691" cy="1286147"/>
          </a:xfrm>
        </p:grpSpPr>
        <p:sp>
          <p:nvSpPr>
            <p:cNvPr id="193" name="Google Shape;193;p24"/>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 name="Google Shape;194;p24"/>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 name="Google Shape;195;p24"/>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 name="Google Shape;196;p24"/>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 name="Google Shape;197;p24"/>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 name="Google Shape;198;p24"/>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 name="Google Shape;199;p24"/>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 name="Google Shape;200;p24"/>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 name="Google Shape;201;p24"/>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 name="Google Shape;202;p24"/>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 name="Google Shape;203;p24"/>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4" name="Google Shape;204;p24"/>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5" name="Google Shape;205;p24"/>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6" name="Google Shape;206;p24"/>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7" name="Google Shape;207;p24"/>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8" name="Google Shape;208;p24"/>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9" name="Google Shape;209;p24"/>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 name="Google Shape;210;p24"/>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11" name="Google Shape;211;p24"/>
          <p:cNvGrpSpPr/>
          <p:nvPr/>
        </p:nvGrpSpPr>
        <p:grpSpPr>
          <a:xfrm>
            <a:off x="5253459" y="2410452"/>
            <a:ext cx="1726085" cy="786097"/>
            <a:chOff x="3940094" y="1807838"/>
            <a:chExt cx="1294564" cy="589573"/>
          </a:xfrm>
        </p:grpSpPr>
        <p:grpSp>
          <p:nvGrpSpPr>
            <p:cNvPr id="212" name="Google Shape;212;p24"/>
            <p:cNvGrpSpPr/>
            <p:nvPr/>
          </p:nvGrpSpPr>
          <p:grpSpPr>
            <a:xfrm>
              <a:off x="3940094" y="1807838"/>
              <a:ext cx="1294564" cy="589573"/>
              <a:chOff x="3543907" y="2562740"/>
              <a:chExt cx="1294564" cy="381675"/>
            </a:xfrm>
          </p:grpSpPr>
          <p:sp>
            <p:nvSpPr>
              <p:cNvPr id="213" name="Google Shape;213;p24"/>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 name="Google Shape;214;p24"/>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15" name="Google Shape;215;p24"/>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 name="Google Shape;216;p24"/>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 name="Google Shape;217;p24"/>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 name="Google Shape;218;p24"/>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 name="Google Shape;219;p24"/>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 name="Google Shape;220;p24"/>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21" name="Google Shape;221;p24"/>
          <p:cNvGrpSpPr/>
          <p:nvPr/>
        </p:nvGrpSpPr>
        <p:grpSpPr>
          <a:xfrm>
            <a:off x="8258557" y="1945872"/>
            <a:ext cx="1208009" cy="182217"/>
            <a:chOff x="5966342" y="1378202"/>
            <a:chExt cx="906007" cy="136663"/>
          </a:xfrm>
        </p:grpSpPr>
        <p:sp>
          <p:nvSpPr>
            <p:cNvPr id="222" name="Google Shape;222;p24"/>
            <p:cNvSpPr/>
            <p:nvPr/>
          </p:nvSpPr>
          <p:spPr>
            <a:xfrm>
              <a:off x="5966342" y="1378202"/>
              <a:ext cx="153861" cy="136663"/>
            </a:xfrm>
            <a:custGeom>
              <a:avLst/>
              <a:gdLst/>
              <a:ahLst/>
              <a:cxnLst/>
              <a:rect l="l" t="t" r="r" b="b"/>
              <a:pathLst>
                <a:path w="3507" h="3115" extrusionOk="0">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 name="Google Shape;223;p24"/>
            <p:cNvSpPr/>
            <p:nvPr/>
          </p:nvSpPr>
          <p:spPr>
            <a:xfrm>
              <a:off x="6003940" y="1423214"/>
              <a:ext cx="78839" cy="50146"/>
            </a:xfrm>
            <a:custGeom>
              <a:avLst/>
              <a:gdLst/>
              <a:ahLst/>
              <a:cxnLst/>
              <a:rect l="l" t="t" r="r" b="b"/>
              <a:pathLst>
                <a:path w="1797" h="1143" extrusionOk="0">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 name="Google Shape;224;p24"/>
            <p:cNvSpPr/>
            <p:nvPr/>
          </p:nvSpPr>
          <p:spPr>
            <a:xfrm>
              <a:off x="6235364" y="1411237"/>
              <a:ext cx="636985" cy="5177"/>
            </a:xfrm>
            <a:custGeom>
              <a:avLst/>
              <a:gdLst/>
              <a:ahLst/>
              <a:cxnLst/>
              <a:rect l="l" t="t" r="r" b="b"/>
              <a:pathLst>
                <a:path w="14519" h="118" extrusionOk="0">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 name="Google Shape;225;p24"/>
            <p:cNvSpPr/>
            <p:nvPr/>
          </p:nvSpPr>
          <p:spPr>
            <a:xfrm>
              <a:off x="6242822" y="1473535"/>
              <a:ext cx="368178" cy="5001"/>
            </a:xfrm>
            <a:custGeom>
              <a:avLst/>
              <a:gdLst/>
              <a:ahLst/>
              <a:cxnLst/>
              <a:rect l="l" t="t" r="r" b="b"/>
              <a:pathLst>
                <a:path w="8392" h="114" extrusionOk="0">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26" name="Google Shape;226;p24"/>
          <p:cNvGrpSpPr/>
          <p:nvPr/>
        </p:nvGrpSpPr>
        <p:grpSpPr>
          <a:xfrm>
            <a:off x="10722749" y="3790849"/>
            <a:ext cx="662416" cy="630127"/>
            <a:chOff x="7814487" y="2708836"/>
            <a:chExt cx="496812" cy="472595"/>
          </a:xfrm>
        </p:grpSpPr>
        <p:sp>
          <p:nvSpPr>
            <p:cNvPr id="227" name="Google Shape;227;p24"/>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8" name="Google Shape;228;p24"/>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29" name="Google Shape;229;p24"/>
          <p:cNvGrpSpPr/>
          <p:nvPr/>
        </p:nvGrpSpPr>
        <p:grpSpPr>
          <a:xfrm>
            <a:off x="10319600" y="2016667"/>
            <a:ext cx="1479637" cy="1337104"/>
            <a:chOff x="7739700" y="1512500"/>
            <a:chExt cx="1109728" cy="1002828"/>
          </a:xfrm>
        </p:grpSpPr>
        <p:sp>
          <p:nvSpPr>
            <p:cNvPr id="230" name="Google Shape;230;p24"/>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31" name="Google Shape;231;p24"/>
            <p:cNvGrpSpPr/>
            <p:nvPr/>
          </p:nvGrpSpPr>
          <p:grpSpPr>
            <a:xfrm>
              <a:off x="7808309" y="1610467"/>
              <a:ext cx="966993" cy="714803"/>
              <a:chOff x="7183784" y="1476167"/>
              <a:chExt cx="966993" cy="714803"/>
            </a:xfrm>
          </p:grpSpPr>
          <p:sp>
            <p:nvSpPr>
              <p:cNvPr id="232" name="Google Shape;232;p24"/>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3" name="Google Shape;233;p24"/>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4" name="Google Shape;234;p24"/>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5" name="Google Shape;235;p24"/>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6" name="Google Shape;236;p24"/>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7" name="Google Shape;237;p24"/>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8" name="Google Shape;238;p24"/>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9" name="Google Shape;239;p24"/>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0" name="Google Shape;240;p24"/>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1" name="Google Shape;241;p24"/>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2" name="Google Shape;242;p24"/>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3" name="Google Shape;243;p24"/>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4" name="Google Shape;244;p24"/>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5" name="Google Shape;245;p24"/>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6" name="Google Shape;246;p24"/>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47" name="Google Shape;247;p24"/>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248" name="Google Shape;248;p24"/>
          <p:cNvGrpSpPr/>
          <p:nvPr/>
        </p:nvGrpSpPr>
        <p:grpSpPr>
          <a:xfrm flipH="1">
            <a:off x="8554143" y="2548472"/>
            <a:ext cx="2027716" cy="3697853"/>
            <a:chOff x="-823767" y="1667843"/>
            <a:chExt cx="1580203" cy="2881743"/>
          </a:xfrm>
        </p:grpSpPr>
        <p:sp>
          <p:nvSpPr>
            <p:cNvPr id="249" name="Google Shape;249;p24"/>
            <p:cNvSpPr/>
            <p:nvPr/>
          </p:nvSpPr>
          <p:spPr>
            <a:xfrm>
              <a:off x="-216393" y="1767355"/>
              <a:ext cx="5288" cy="1517707"/>
            </a:xfrm>
            <a:custGeom>
              <a:avLst/>
              <a:gdLst/>
              <a:ahLst/>
              <a:cxnLst/>
              <a:rect l="l" t="t" r="r" b="b"/>
              <a:pathLst>
                <a:path w="116" h="33294" extrusionOk="0">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0" name="Google Shape;250;p24"/>
            <p:cNvSpPr/>
            <p:nvPr/>
          </p:nvSpPr>
          <p:spPr>
            <a:xfrm>
              <a:off x="253178" y="2086723"/>
              <a:ext cx="22382" cy="22337"/>
            </a:xfrm>
            <a:custGeom>
              <a:avLst/>
              <a:gdLst/>
              <a:ahLst/>
              <a:cxnLst/>
              <a:rect l="l" t="t" r="r" b="b"/>
              <a:pathLst>
                <a:path w="491" h="490" extrusionOk="0">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1" name="Google Shape;251;p24"/>
            <p:cNvSpPr/>
            <p:nvPr/>
          </p:nvSpPr>
          <p:spPr>
            <a:xfrm>
              <a:off x="-224917" y="1767355"/>
              <a:ext cx="22337" cy="22382"/>
            </a:xfrm>
            <a:custGeom>
              <a:avLst/>
              <a:gdLst/>
              <a:ahLst/>
              <a:cxnLst/>
              <a:rect l="l" t="t" r="r" b="b"/>
              <a:pathLst>
                <a:path w="490" h="491" extrusionOk="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2" name="Google Shape;252;p24"/>
            <p:cNvSpPr/>
            <p:nvPr/>
          </p:nvSpPr>
          <p:spPr>
            <a:xfrm>
              <a:off x="-235675" y="4406176"/>
              <a:ext cx="327711" cy="143137"/>
            </a:xfrm>
            <a:custGeom>
              <a:avLst/>
              <a:gdLst/>
              <a:ahLst/>
              <a:cxnLst/>
              <a:rect l="l" t="t" r="r" b="b"/>
              <a:pathLst>
                <a:path w="7189" h="3140" extrusionOk="0">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3" name="Google Shape;253;p24"/>
            <p:cNvSpPr/>
            <p:nvPr/>
          </p:nvSpPr>
          <p:spPr>
            <a:xfrm>
              <a:off x="-235265" y="4494748"/>
              <a:ext cx="64366" cy="49505"/>
            </a:xfrm>
            <a:custGeom>
              <a:avLst/>
              <a:gdLst/>
              <a:ahLst/>
              <a:cxnLst/>
              <a:rect l="l" t="t" r="r" b="b"/>
              <a:pathLst>
                <a:path w="1412" h="1086" extrusionOk="0">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 name="Google Shape;254;p24"/>
            <p:cNvSpPr/>
            <p:nvPr/>
          </p:nvSpPr>
          <p:spPr>
            <a:xfrm>
              <a:off x="-233897" y="4517540"/>
              <a:ext cx="301864" cy="32046"/>
            </a:xfrm>
            <a:custGeom>
              <a:avLst/>
              <a:gdLst/>
              <a:ahLst/>
              <a:cxnLst/>
              <a:rect l="l" t="t" r="r" b="b"/>
              <a:pathLst>
                <a:path w="6622" h="703" extrusionOk="0">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5" name="Google Shape;255;p24"/>
            <p:cNvSpPr/>
            <p:nvPr/>
          </p:nvSpPr>
          <p:spPr>
            <a:xfrm>
              <a:off x="-236450" y="4537415"/>
              <a:ext cx="298217" cy="7020"/>
            </a:xfrm>
            <a:custGeom>
              <a:avLst/>
              <a:gdLst/>
              <a:ahLst/>
              <a:cxnLst/>
              <a:rect l="l" t="t" r="r" b="b"/>
              <a:pathLst>
                <a:path w="6542" h="154" extrusionOk="0">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6" name="Google Shape;256;p24"/>
            <p:cNvSpPr/>
            <p:nvPr/>
          </p:nvSpPr>
          <p:spPr>
            <a:xfrm>
              <a:off x="-730" y="4515443"/>
              <a:ext cx="17915" cy="27807"/>
            </a:xfrm>
            <a:custGeom>
              <a:avLst/>
              <a:gdLst/>
              <a:ahLst/>
              <a:cxnLst/>
              <a:rect l="l" t="t" r="r" b="b"/>
              <a:pathLst>
                <a:path w="393" h="610" extrusionOk="0">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7" name="Google Shape;257;p24"/>
            <p:cNvSpPr/>
            <p:nvPr/>
          </p:nvSpPr>
          <p:spPr>
            <a:xfrm>
              <a:off x="-52378" y="4502953"/>
              <a:ext cx="9983" cy="14815"/>
            </a:xfrm>
            <a:custGeom>
              <a:avLst/>
              <a:gdLst/>
              <a:ahLst/>
              <a:cxnLst/>
              <a:rect l="l" t="t" r="r" b="b"/>
              <a:pathLst>
                <a:path w="219" h="325" extrusionOk="0">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8" name="Google Shape;258;p24"/>
            <p:cNvSpPr/>
            <p:nvPr/>
          </p:nvSpPr>
          <p:spPr>
            <a:xfrm>
              <a:off x="-66737" y="4500492"/>
              <a:ext cx="11579" cy="10165"/>
            </a:xfrm>
            <a:custGeom>
              <a:avLst/>
              <a:gdLst/>
              <a:ahLst/>
              <a:cxnLst/>
              <a:rect l="l" t="t" r="r" b="b"/>
              <a:pathLst>
                <a:path w="254" h="223" extrusionOk="0">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9" name="Google Shape;259;p24"/>
            <p:cNvSpPr/>
            <p:nvPr/>
          </p:nvSpPr>
          <p:spPr>
            <a:xfrm>
              <a:off x="-75718" y="4492970"/>
              <a:ext cx="18599" cy="2279"/>
            </a:xfrm>
            <a:custGeom>
              <a:avLst/>
              <a:gdLst/>
              <a:ahLst/>
              <a:cxnLst/>
              <a:rect l="l" t="t" r="r" b="b"/>
              <a:pathLst>
                <a:path w="408" h="50" extrusionOk="0">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0" name="Google Shape;260;p24"/>
            <p:cNvSpPr/>
            <p:nvPr/>
          </p:nvSpPr>
          <p:spPr>
            <a:xfrm>
              <a:off x="-79136" y="4482258"/>
              <a:ext cx="21197" cy="3100"/>
            </a:xfrm>
            <a:custGeom>
              <a:avLst/>
              <a:gdLst/>
              <a:ahLst/>
              <a:cxnLst/>
              <a:rect l="l" t="t" r="r" b="b"/>
              <a:pathLst>
                <a:path w="465" h="68" extrusionOk="0">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1" name="Google Shape;261;p24"/>
            <p:cNvSpPr/>
            <p:nvPr/>
          </p:nvSpPr>
          <p:spPr>
            <a:xfrm>
              <a:off x="-46224" y="4486178"/>
              <a:ext cx="33323" cy="19237"/>
            </a:xfrm>
            <a:custGeom>
              <a:avLst/>
              <a:gdLst/>
              <a:ahLst/>
              <a:cxnLst/>
              <a:rect l="l" t="t" r="r" b="b"/>
              <a:pathLst>
                <a:path w="731" h="422" extrusionOk="0">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2" name="Google Shape;262;p24"/>
            <p:cNvSpPr/>
            <p:nvPr/>
          </p:nvSpPr>
          <p:spPr>
            <a:xfrm>
              <a:off x="-58806" y="4481209"/>
              <a:ext cx="17231" cy="21835"/>
            </a:xfrm>
            <a:custGeom>
              <a:avLst/>
              <a:gdLst/>
              <a:ahLst/>
              <a:cxnLst/>
              <a:rect l="l" t="t" r="r" b="b"/>
              <a:pathLst>
                <a:path w="378" h="479" extrusionOk="0">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3" name="Google Shape;263;p24"/>
            <p:cNvSpPr/>
            <p:nvPr/>
          </p:nvSpPr>
          <p:spPr>
            <a:xfrm>
              <a:off x="-233670" y="4492924"/>
              <a:ext cx="63363" cy="49916"/>
            </a:xfrm>
            <a:custGeom>
              <a:avLst/>
              <a:gdLst/>
              <a:ahLst/>
              <a:cxnLst/>
              <a:rect l="l" t="t" r="r" b="b"/>
              <a:pathLst>
                <a:path w="1390" h="1095" extrusionOk="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4" name="Google Shape;264;p24"/>
            <p:cNvSpPr/>
            <p:nvPr/>
          </p:nvSpPr>
          <p:spPr>
            <a:xfrm>
              <a:off x="-217760" y="4420900"/>
              <a:ext cx="2416" cy="72115"/>
            </a:xfrm>
            <a:custGeom>
              <a:avLst/>
              <a:gdLst/>
              <a:ahLst/>
              <a:cxnLst/>
              <a:rect l="l" t="t" r="r" b="b"/>
              <a:pathLst>
                <a:path w="53" h="1582" extrusionOk="0">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5" name="Google Shape;265;p24"/>
            <p:cNvSpPr/>
            <p:nvPr/>
          </p:nvSpPr>
          <p:spPr>
            <a:xfrm>
              <a:off x="-148426" y="4525837"/>
              <a:ext cx="51420" cy="2690"/>
            </a:xfrm>
            <a:custGeom>
              <a:avLst/>
              <a:gdLst/>
              <a:ahLst/>
              <a:cxnLst/>
              <a:rect l="l" t="t" r="r" b="b"/>
              <a:pathLst>
                <a:path w="1128" h="59" extrusionOk="0">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6" name="Google Shape;266;p24"/>
            <p:cNvSpPr/>
            <p:nvPr/>
          </p:nvSpPr>
          <p:spPr>
            <a:xfrm>
              <a:off x="-183298" y="4526840"/>
              <a:ext cx="6017" cy="10029"/>
            </a:xfrm>
            <a:custGeom>
              <a:avLst/>
              <a:gdLst/>
              <a:ahLst/>
              <a:cxnLst/>
              <a:rect l="l" t="t" r="r" b="b"/>
              <a:pathLst>
                <a:path w="132" h="220" extrusionOk="0">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7" name="Google Shape;267;p24"/>
            <p:cNvSpPr/>
            <p:nvPr/>
          </p:nvSpPr>
          <p:spPr>
            <a:xfrm>
              <a:off x="-196427" y="4510839"/>
              <a:ext cx="7385" cy="6792"/>
            </a:xfrm>
            <a:custGeom>
              <a:avLst/>
              <a:gdLst/>
              <a:ahLst/>
              <a:cxnLst/>
              <a:rect l="l" t="t" r="r" b="b"/>
              <a:pathLst>
                <a:path w="162" h="149" extrusionOk="0">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8" name="Google Shape;268;p24"/>
            <p:cNvSpPr/>
            <p:nvPr/>
          </p:nvSpPr>
          <p:spPr>
            <a:xfrm>
              <a:off x="-214889" y="4502953"/>
              <a:ext cx="10485" cy="4285"/>
            </a:xfrm>
            <a:custGeom>
              <a:avLst/>
              <a:gdLst/>
              <a:ahLst/>
              <a:cxnLst/>
              <a:rect l="l" t="t" r="r" b="b"/>
              <a:pathLst>
                <a:path w="230" h="94" extrusionOk="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9" name="Google Shape;269;p24"/>
            <p:cNvSpPr/>
            <p:nvPr/>
          </p:nvSpPr>
          <p:spPr>
            <a:xfrm>
              <a:off x="-228336" y="4500309"/>
              <a:ext cx="5835" cy="2781"/>
            </a:xfrm>
            <a:custGeom>
              <a:avLst/>
              <a:gdLst/>
              <a:ahLst/>
              <a:cxnLst/>
              <a:rect l="l" t="t" r="r" b="b"/>
              <a:pathLst>
                <a:path w="128" h="61" extrusionOk="0">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0" name="Google Shape;270;p24"/>
            <p:cNvSpPr/>
            <p:nvPr/>
          </p:nvSpPr>
          <p:spPr>
            <a:xfrm>
              <a:off x="557412" y="1720904"/>
              <a:ext cx="199024" cy="228563"/>
            </a:xfrm>
            <a:custGeom>
              <a:avLst/>
              <a:gdLst/>
              <a:ahLst/>
              <a:cxnLst/>
              <a:rect l="l" t="t" r="r" b="b"/>
              <a:pathLst>
                <a:path w="4366" h="5014" extrusionOk="0">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1" name="Google Shape;271;p24"/>
            <p:cNvSpPr/>
            <p:nvPr/>
          </p:nvSpPr>
          <p:spPr>
            <a:xfrm>
              <a:off x="640058" y="1808564"/>
              <a:ext cx="46679" cy="60446"/>
            </a:xfrm>
            <a:custGeom>
              <a:avLst/>
              <a:gdLst/>
              <a:ahLst/>
              <a:cxnLst/>
              <a:rect l="l" t="t" r="r" b="b"/>
              <a:pathLst>
                <a:path w="1024" h="1326" extrusionOk="0">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2" name="Google Shape;272;p24"/>
            <p:cNvSpPr/>
            <p:nvPr/>
          </p:nvSpPr>
          <p:spPr>
            <a:xfrm>
              <a:off x="657152" y="1828895"/>
              <a:ext cx="37106" cy="52104"/>
            </a:xfrm>
            <a:custGeom>
              <a:avLst/>
              <a:gdLst/>
              <a:ahLst/>
              <a:cxnLst/>
              <a:rect l="l" t="t" r="r" b="b"/>
              <a:pathLst>
                <a:path w="814" h="1143" extrusionOk="0">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3" name="Google Shape;273;p24"/>
            <p:cNvSpPr/>
            <p:nvPr/>
          </p:nvSpPr>
          <p:spPr>
            <a:xfrm>
              <a:off x="590871" y="1833453"/>
              <a:ext cx="74349" cy="34736"/>
            </a:xfrm>
            <a:custGeom>
              <a:avLst/>
              <a:gdLst/>
              <a:ahLst/>
              <a:cxnLst/>
              <a:rect l="l" t="t" r="r" b="b"/>
              <a:pathLst>
                <a:path w="1631" h="762" extrusionOk="0">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4" name="Google Shape;274;p24"/>
            <p:cNvSpPr/>
            <p:nvPr/>
          </p:nvSpPr>
          <p:spPr>
            <a:xfrm>
              <a:off x="590689" y="1832405"/>
              <a:ext cx="75534" cy="35967"/>
            </a:xfrm>
            <a:custGeom>
              <a:avLst/>
              <a:gdLst/>
              <a:ahLst/>
              <a:cxnLst/>
              <a:rect l="l" t="t" r="r" b="b"/>
              <a:pathLst>
                <a:path w="1657" h="789" extrusionOk="0">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5" name="Google Shape;275;p24"/>
            <p:cNvSpPr/>
            <p:nvPr/>
          </p:nvSpPr>
          <p:spPr>
            <a:xfrm>
              <a:off x="676708" y="1844667"/>
              <a:ext cx="26941" cy="45084"/>
            </a:xfrm>
            <a:custGeom>
              <a:avLst/>
              <a:gdLst/>
              <a:ahLst/>
              <a:cxnLst/>
              <a:rect l="l" t="t" r="r" b="b"/>
              <a:pathLst>
                <a:path w="591" h="989" extrusionOk="0">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6" name="Google Shape;276;p24"/>
            <p:cNvSpPr/>
            <p:nvPr/>
          </p:nvSpPr>
          <p:spPr>
            <a:xfrm>
              <a:off x="633265" y="1865180"/>
              <a:ext cx="6655" cy="46861"/>
            </a:xfrm>
            <a:custGeom>
              <a:avLst/>
              <a:gdLst/>
              <a:ahLst/>
              <a:cxnLst/>
              <a:rect l="l" t="t" r="r" b="b"/>
              <a:pathLst>
                <a:path w="146" h="1028" extrusionOk="0">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277;p24"/>
            <p:cNvSpPr/>
            <p:nvPr/>
          </p:nvSpPr>
          <p:spPr>
            <a:xfrm>
              <a:off x="-274696" y="1817590"/>
              <a:ext cx="294251" cy="305967"/>
            </a:xfrm>
            <a:custGeom>
              <a:avLst/>
              <a:gdLst/>
              <a:ahLst/>
              <a:cxnLst/>
              <a:rect l="l" t="t" r="r" b="b"/>
              <a:pathLst>
                <a:path w="6455" h="6712" extrusionOk="0">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278;p24"/>
            <p:cNvSpPr/>
            <p:nvPr/>
          </p:nvSpPr>
          <p:spPr>
            <a:xfrm>
              <a:off x="-318731" y="1708186"/>
              <a:ext cx="235674" cy="401649"/>
            </a:xfrm>
            <a:custGeom>
              <a:avLst/>
              <a:gdLst/>
              <a:ahLst/>
              <a:cxnLst/>
              <a:rect l="l" t="t" r="r" b="b"/>
              <a:pathLst>
                <a:path w="5170" h="8811" extrusionOk="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9" name="Google Shape;279;p24"/>
            <p:cNvSpPr/>
            <p:nvPr/>
          </p:nvSpPr>
          <p:spPr>
            <a:xfrm>
              <a:off x="-114146" y="1855653"/>
              <a:ext cx="15362" cy="15362"/>
            </a:xfrm>
            <a:custGeom>
              <a:avLst/>
              <a:gdLst/>
              <a:ahLst/>
              <a:cxnLst/>
              <a:rect l="l" t="t" r="r" b="b"/>
              <a:pathLst>
                <a:path w="337" h="337" extrusionOk="0">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0" name="Google Shape;280;p24"/>
            <p:cNvSpPr/>
            <p:nvPr/>
          </p:nvSpPr>
          <p:spPr>
            <a:xfrm>
              <a:off x="-122123" y="1845579"/>
              <a:ext cx="31271" cy="9436"/>
            </a:xfrm>
            <a:custGeom>
              <a:avLst/>
              <a:gdLst/>
              <a:ahLst/>
              <a:cxnLst/>
              <a:rect l="l" t="t" r="r" b="b"/>
              <a:pathLst>
                <a:path w="686" h="207" extrusionOk="0">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1" name="Google Shape;281;p24"/>
            <p:cNvSpPr/>
            <p:nvPr/>
          </p:nvSpPr>
          <p:spPr>
            <a:xfrm>
              <a:off x="-203447" y="1855653"/>
              <a:ext cx="15408" cy="15362"/>
            </a:xfrm>
            <a:custGeom>
              <a:avLst/>
              <a:gdLst/>
              <a:ahLst/>
              <a:cxnLst/>
              <a:rect l="l" t="t" r="r" b="b"/>
              <a:pathLst>
                <a:path w="338" h="337" extrusionOk="0">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282;p24"/>
            <p:cNvSpPr/>
            <p:nvPr/>
          </p:nvSpPr>
          <p:spPr>
            <a:xfrm>
              <a:off x="-213977" y="1845579"/>
              <a:ext cx="31362" cy="9436"/>
            </a:xfrm>
            <a:custGeom>
              <a:avLst/>
              <a:gdLst/>
              <a:ahLst/>
              <a:cxnLst/>
              <a:rect l="l" t="t" r="r" b="b"/>
              <a:pathLst>
                <a:path w="688" h="207" extrusionOk="0">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283;p24"/>
            <p:cNvSpPr/>
            <p:nvPr/>
          </p:nvSpPr>
          <p:spPr>
            <a:xfrm>
              <a:off x="-185669" y="1931689"/>
              <a:ext cx="45084" cy="24525"/>
            </a:xfrm>
            <a:custGeom>
              <a:avLst/>
              <a:gdLst/>
              <a:ahLst/>
              <a:cxnLst/>
              <a:rect l="l" t="t" r="r" b="b"/>
              <a:pathLst>
                <a:path w="989" h="538" extrusionOk="0">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284;p24"/>
            <p:cNvSpPr/>
            <p:nvPr/>
          </p:nvSpPr>
          <p:spPr>
            <a:xfrm>
              <a:off x="-230706" y="2000659"/>
              <a:ext cx="79728" cy="41801"/>
            </a:xfrm>
            <a:custGeom>
              <a:avLst/>
              <a:gdLst/>
              <a:ahLst/>
              <a:cxnLst/>
              <a:rect l="l" t="t" r="r" b="b"/>
              <a:pathLst>
                <a:path w="1749" h="917" extrusionOk="0">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285;p24"/>
            <p:cNvSpPr/>
            <p:nvPr/>
          </p:nvSpPr>
          <p:spPr>
            <a:xfrm>
              <a:off x="-463782" y="1667843"/>
              <a:ext cx="411450" cy="438026"/>
            </a:xfrm>
            <a:custGeom>
              <a:avLst/>
              <a:gdLst/>
              <a:ahLst/>
              <a:cxnLst/>
              <a:rect l="l" t="t" r="r" b="b"/>
              <a:pathLst>
                <a:path w="9026" h="9609" extrusionOk="0">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286;p24"/>
            <p:cNvSpPr/>
            <p:nvPr/>
          </p:nvSpPr>
          <p:spPr>
            <a:xfrm>
              <a:off x="-277933" y="1746249"/>
              <a:ext cx="120572" cy="78999"/>
            </a:xfrm>
            <a:custGeom>
              <a:avLst/>
              <a:gdLst/>
              <a:ahLst/>
              <a:cxnLst/>
              <a:rect l="l" t="t" r="r" b="b"/>
              <a:pathLst>
                <a:path w="2645" h="1733" extrusionOk="0">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287;p24"/>
            <p:cNvSpPr/>
            <p:nvPr/>
          </p:nvSpPr>
          <p:spPr>
            <a:xfrm>
              <a:off x="-434699" y="1751811"/>
              <a:ext cx="83922" cy="216666"/>
            </a:xfrm>
            <a:custGeom>
              <a:avLst/>
              <a:gdLst/>
              <a:ahLst/>
              <a:cxnLst/>
              <a:rect l="l" t="t" r="r" b="b"/>
              <a:pathLst>
                <a:path w="1841" h="4753" extrusionOk="0">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288;p24"/>
            <p:cNvSpPr/>
            <p:nvPr/>
          </p:nvSpPr>
          <p:spPr>
            <a:xfrm>
              <a:off x="-84880" y="1790649"/>
              <a:ext cx="89119" cy="119661"/>
            </a:xfrm>
            <a:custGeom>
              <a:avLst/>
              <a:gdLst/>
              <a:ahLst/>
              <a:cxnLst/>
              <a:rect l="l" t="t" r="r" b="b"/>
              <a:pathLst>
                <a:path w="1955" h="2625" extrusionOk="0">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 name="Google Shape;289;p24"/>
            <p:cNvSpPr/>
            <p:nvPr/>
          </p:nvSpPr>
          <p:spPr>
            <a:xfrm>
              <a:off x="-90897" y="2826977"/>
              <a:ext cx="205087" cy="1628251"/>
            </a:xfrm>
            <a:custGeom>
              <a:avLst/>
              <a:gdLst/>
              <a:ahLst/>
              <a:cxnLst/>
              <a:rect l="l" t="t" r="r" b="b"/>
              <a:pathLst>
                <a:path w="4499" h="35719" extrusionOk="0">
                  <a:moveTo>
                    <a:pt x="1" y="0"/>
                  </a:moveTo>
                  <a:lnTo>
                    <a:pt x="640" y="35718"/>
                  </a:lnTo>
                  <a:cubicBezTo>
                    <a:pt x="640" y="35718"/>
                    <a:pt x="3930" y="24019"/>
                    <a:pt x="4214" y="19308"/>
                  </a:cubicBezTo>
                  <a:cubicBezTo>
                    <a:pt x="4498" y="14593"/>
                    <a:pt x="1" y="1"/>
                    <a:pt x="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 name="Google Shape;290;p24"/>
            <p:cNvSpPr/>
            <p:nvPr/>
          </p:nvSpPr>
          <p:spPr>
            <a:xfrm>
              <a:off x="-477919" y="2696154"/>
              <a:ext cx="441491" cy="1776418"/>
            </a:xfrm>
            <a:custGeom>
              <a:avLst/>
              <a:gdLst/>
              <a:ahLst/>
              <a:cxnLst/>
              <a:rect l="l" t="t" r="r" b="b"/>
              <a:pathLst>
                <a:path w="9685" h="38742" extrusionOk="0">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291;p24"/>
            <p:cNvSpPr/>
            <p:nvPr/>
          </p:nvSpPr>
          <p:spPr>
            <a:xfrm>
              <a:off x="-260975" y="2710052"/>
              <a:ext cx="102840" cy="1755934"/>
            </a:xfrm>
            <a:custGeom>
              <a:avLst/>
              <a:gdLst/>
              <a:ahLst/>
              <a:cxnLst/>
              <a:rect l="l" t="t" r="r" b="b"/>
              <a:pathLst>
                <a:path w="2256" h="38520" extrusionOk="0">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292;p24"/>
            <p:cNvSpPr/>
            <p:nvPr/>
          </p:nvSpPr>
          <p:spPr>
            <a:xfrm>
              <a:off x="-258422" y="4440821"/>
              <a:ext cx="221999" cy="33505"/>
            </a:xfrm>
            <a:custGeom>
              <a:avLst/>
              <a:gdLst/>
              <a:ahLst/>
              <a:cxnLst/>
              <a:rect l="l" t="t" r="r" b="b"/>
              <a:pathLst>
                <a:path w="4870" h="735" extrusionOk="0">
                  <a:moveTo>
                    <a:pt x="1" y="1"/>
                  </a:moveTo>
                  <a:lnTo>
                    <a:pt x="1" y="735"/>
                  </a:lnTo>
                  <a:lnTo>
                    <a:pt x="4870" y="735"/>
                  </a:lnTo>
                  <a:lnTo>
                    <a:pt x="4870" y="1"/>
                  </a:ln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24"/>
            <p:cNvSpPr/>
            <p:nvPr/>
          </p:nvSpPr>
          <p:spPr>
            <a:xfrm>
              <a:off x="-245841" y="2706496"/>
              <a:ext cx="2462" cy="10348"/>
            </a:xfrm>
            <a:custGeom>
              <a:avLst/>
              <a:gdLst/>
              <a:ahLst/>
              <a:cxnLst/>
              <a:rect l="l" t="t" r="r" b="b"/>
              <a:pathLst>
                <a:path w="54" h="227" extrusionOk="0">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24"/>
            <p:cNvSpPr/>
            <p:nvPr/>
          </p:nvSpPr>
          <p:spPr>
            <a:xfrm>
              <a:off x="-245248" y="2727009"/>
              <a:ext cx="2416" cy="10165"/>
            </a:xfrm>
            <a:custGeom>
              <a:avLst/>
              <a:gdLst/>
              <a:ahLst/>
              <a:cxnLst/>
              <a:rect l="l" t="t" r="r" b="b"/>
              <a:pathLst>
                <a:path w="53" h="223" extrusionOk="0">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 name="Google Shape;295;p24"/>
            <p:cNvSpPr/>
            <p:nvPr/>
          </p:nvSpPr>
          <p:spPr>
            <a:xfrm>
              <a:off x="-244655" y="2747295"/>
              <a:ext cx="2462" cy="10393"/>
            </a:xfrm>
            <a:custGeom>
              <a:avLst/>
              <a:gdLst/>
              <a:ahLst/>
              <a:cxnLst/>
              <a:rect l="l" t="t" r="r" b="b"/>
              <a:pathLst>
                <a:path w="54" h="228" extrusionOk="0">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6" name="Google Shape;296;p24"/>
            <p:cNvSpPr/>
            <p:nvPr/>
          </p:nvSpPr>
          <p:spPr>
            <a:xfrm>
              <a:off x="-244063" y="2767808"/>
              <a:ext cx="2416" cy="10211"/>
            </a:xfrm>
            <a:custGeom>
              <a:avLst/>
              <a:gdLst/>
              <a:ahLst/>
              <a:cxnLst/>
              <a:rect l="l" t="t" r="r" b="b"/>
              <a:pathLst>
                <a:path w="53" h="224" extrusionOk="0">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7" name="Google Shape;297;p24"/>
            <p:cNvSpPr/>
            <p:nvPr/>
          </p:nvSpPr>
          <p:spPr>
            <a:xfrm>
              <a:off x="-243425" y="2788321"/>
              <a:ext cx="2416" cy="10257"/>
            </a:xfrm>
            <a:custGeom>
              <a:avLst/>
              <a:gdLst/>
              <a:ahLst/>
              <a:cxnLst/>
              <a:rect l="l" t="t" r="r" b="b"/>
              <a:pathLst>
                <a:path w="53" h="225" extrusionOk="0">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298;p24"/>
            <p:cNvSpPr/>
            <p:nvPr/>
          </p:nvSpPr>
          <p:spPr>
            <a:xfrm>
              <a:off x="-242878" y="2808652"/>
              <a:ext cx="2462" cy="10257"/>
            </a:xfrm>
            <a:custGeom>
              <a:avLst/>
              <a:gdLst/>
              <a:ahLst/>
              <a:cxnLst/>
              <a:rect l="l" t="t" r="r" b="b"/>
              <a:pathLst>
                <a:path w="54" h="225" extrusionOk="0">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299;p24"/>
            <p:cNvSpPr/>
            <p:nvPr/>
          </p:nvSpPr>
          <p:spPr>
            <a:xfrm>
              <a:off x="-242239" y="2829165"/>
              <a:ext cx="2416" cy="10211"/>
            </a:xfrm>
            <a:custGeom>
              <a:avLst/>
              <a:gdLst/>
              <a:ahLst/>
              <a:cxnLst/>
              <a:rect l="l" t="t" r="r" b="b"/>
              <a:pathLst>
                <a:path w="53" h="224" extrusionOk="0">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 name="Google Shape;300;p24"/>
            <p:cNvSpPr/>
            <p:nvPr/>
          </p:nvSpPr>
          <p:spPr>
            <a:xfrm>
              <a:off x="-241692" y="2849496"/>
              <a:ext cx="2462" cy="10393"/>
            </a:xfrm>
            <a:custGeom>
              <a:avLst/>
              <a:gdLst/>
              <a:ahLst/>
              <a:cxnLst/>
              <a:rect l="l" t="t" r="r" b="b"/>
              <a:pathLst>
                <a:path w="54" h="228" extrusionOk="0">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1" name="Google Shape;301;p24"/>
            <p:cNvSpPr/>
            <p:nvPr/>
          </p:nvSpPr>
          <p:spPr>
            <a:xfrm>
              <a:off x="-241054" y="2870009"/>
              <a:ext cx="2416" cy="10211"/>
            </a:xfrm>
            <a:custGeom>
              <a:avLst/>
              <a:gdLst/>
              <a:ahLst/>
              <a:cxnLst/>
              <a:rect l="l" t="t" r="r" b="b"/>
              <a:pathLst>
                <a:path w="53" h="224" extrusionOk="0">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 name="Google Shape;302;p24"/>
            <p:cNvSpPr/>
            <p:nvPr/>
          </p:nvSpPr>
          <p:spPr>
            <a:xfrm>
              <a:off x="-240462" y="2890295"/>
              <a:ext cx="2416" cy="10439"/>
            </a:xfrm>
            <a:custGeom>
              <a:avLst/>
              <a:gdLst/>
              <a:ahLst/>
              <a:cxnLst/>
              <a:rect l="l" t="t" r="r" b="b"/>
              <a:pathLst>
                <a:path w="53" h="229" extrusionOk="0">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303;p24"/>
            <p:cNvSpPr/>
            <p:nvPr/>
          </p:nvSpPr>
          <p:spPr>
            <a:xfrm>
              <a:off x="-239869" y="2910853"/>
              <a:ext cx="2462" cy="10211"/>
            </a:xfrm>
            <a:custGeom>
              <a:avLst/>
              <a:gdLst/>
              <a:ahLst/>
              <a:cxnLst/>
              <a:rect l="l" t="t" r="r" b="b"/>
              <a:pathLst>
                <a:path w="54" h="224" extrusionOk="0">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4" name="Google Shape;304;p24"/>
            <p:cNvSpPr/>
            <p:nvPr/>
          </p:nvSpPr>
          <p:spPr>
            <a:xfrm>
              <a:off x="-239459" y="2931367"/>
              <a:ext cx="2051" cy="10211"/>
            </a:xfrm>
            <a:custGeom>
              <a:avLst/>
              <a:gdLst/>
              <a:ahLst/>
              <a:cxnLst/>
              <a:rect l="l" t="t" r="r" b="b"/>
              <a:pathLst>
                <a:path w="45" h="224" extrusionOk="0">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5" name="Google Shape;305;p24"/>
            <p:cNvSpPr/>
            <p:nvPr/>
          </p:nvSpPr>
          <p:spPr>
            <a:xfrm>
              <a:off x="-239276" y="2951880"/>
              <a:ext cx="2234" cy="10211"/>
            </a:xfrm>
            <a:custGeom>
              <a:avLst/>
              <a:gdLst/>
              <a:ahLst/>
              <a:cxnLst/>
              <a:rect l="l" t="t" r="r" b="b"/>
              <a:pathLst>
                <a:path w="49" h="224" extrusionOk="0">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6" name="Google Shape;306;p24"/>
            <p:cNvSpPr/>
            <p:nvPr/>
          </p:nvSpPr>
          <p:spPr>
            <a:xfrm>
              <a:off x="-239094" y="2972211"/>
              <a:ext cx="2416" cy="10439"/>
            </a:xfrm>
            <a:custGeom>
              <a:avLst/>
              <a:gdLst/>
              <a:ahLst/>
              <a:cxnLst/>
              <a:rect l="l" t="t" r="r" b="b"/>
              <a:pathLst>
                <a:path w="53" h="229" extrusionOk="0">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7" name="Google Shape;307;p24"/>
            <p:cNvSpPr/>
            <p:nvPr/>
          </p:nvSpPr>
          <p:spPr>
            <a:xfrm>
              <a:off x="-238456" y="2992724"/>
              <a:ext cx="2416" cy="10257"/>
            </a:xfrm>
            <a:custGeom>
              <a:avLst/>
              <a:gdLst/>
              <a:ahLst/>
              <a:cxnLst/>
              <a:rect l="l" t="t" r="r" b="b"/>
              <a:pathLst>
                <a:path w="53" h="225" extrusionOk="0">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8" name="Google Shape;308;p24"/>
            <p:cNvSpPr/>
            <p:nvPr/>
          </p:nvSpPr>
          <p:spPr>
            <a:xfrm>
              <a:off x="-237635" y="3013237"/>
              <a:ext cx="2416" cy="10211"/>
            </a:xfrm>
            <a:custGeom>
              <a:avLst/>
              <a:gdLst/>
              <a:ahLst/>
              <a:cxnLst/>
              <a:rect l="l" t="t" r="r" b="b"/>
              <a:pathLst>
                <a:path w="53" h="224" extrusionOk="0">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9" name="Google Shape;309;p24"/>
            <p:cNvSpPr/>
            <p:nvPr/>
          </p:nvSpPr>
          <p:spPr>
            <a:xfrm>
              <a:off x="-236450" y="3033568"/>
              <a:ext cx="2416" cy="10393"/>
            </a:xfrm>
            <a:custGeom>
              <a:avLst/>
              <a:gdLst/>
              <a:ahLst/>
              <a:cxnLst/>
              <a:rect l="l" t="t" r="r" b="b"/>
              <a:pathLst>
                <a:path w="53" h="228" extrusionOk="0">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0" name="Google Shape;310;p24"/>
            <p:cNvSpPr/>
            <p:nvPr/>
          </p:nvSpPr>
          <p:spPr>
            <a:xfrm>
              <a:off x="-235265" y="3054081"/>
              <a:ext cx="2416" cy="10211"/>
            </a:xfrm>
            <a:custGeom>
              <a:avLst/>
              <a:gdLst/>
              <a:ahLst/>
              <a:cxnLst/>
              <a:rect l="l" t="t" r="r" b="b"/>
              <a:pathLst>
                <a:path w="53" h="224" extrusionOk="0">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1" name="Google Shape;311;p24"/>
            <p:cNvSpPr/>
            <p:nvPr/>
          </p:nvSpPr>
          <p:spPr>
            <a:xfrm>
              <a:off x="-233897" y="3074367"/>
              <a:ext cx="2644" cy="10439"/>
            </a:xfrm>
            <a:custGeom>
              <a:avLst/>
              <a:gdLst/>
              <a:ahLst/>
              <a:cxnLst/>
              <a:rect l="l" t="t" r="r" b="b"/>
              <a:pathLst>
                <a:path w="58" h="229" extrusionOk="0">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2" name="Google Shape;312;p24"/>
            <p:cNvSpPr/>
            <p:nvPr/>
          </p:nvSpPr>
          <p:spPr>
            <a:xfrm>
              <a:off x="-232302" y="3094925"/>
              <a:ext cx="2826" cy="10211"/>
            </a:xfrm>
            <a:custGeom>
              <a:avLst/>
              <a:gdLst/>
              <a:ahLst/>
              <a:cxnLst/>
              <a:rect l="l" t="t" r="r" b="b"/>
              <a:pathLst>
                <a:path w="62" h="224" extrusionOk="0">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3" name="Google Shape;313;p24"/>
            <p:cNvSpPr/>
            <p:nvPr/>
          </p:nvSpPr>
          <p:spPr>
            <a:xfrm>
              <a:off x="-230296" y="3115256"/>
              <a:ext cx="2826" cy="10211"/>
            </a:xfrm>
            <a:custGeom>
              <a:avLst/>
              <a:gdLst/>
              <a:ahLst/>
              <a:cxnLst/>
              <a:rect l="l" t="t" r="r" b="b"/>
              <a:pathLst>
                <a:path w="62" h="224" extrusionOk="0">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4" name="Google Shape;314;p24"/>
            <p:cNvSpPr/>
            <p:nvPr/>
          </p:nvSpPr>
          <p:spPr>
            <a:xfrm>
              <a:off x="-228108" y="3135587"/>
              <a:ext cx="2826" cy="10165"/>
            </a:xfrm>
            <a:custGeom>
              <a:avLst/>
              <a:gdLst/>
              <a:ahLst/>
              <a:cxnLst/>
              <a:rect l="l" t="t" r="r" b="b"/>
              <a:pathLst>
                <a:path w="62" h="223" extrusionOk="0">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5" name="Google Shape;315;p24"/>
            <p:cNvSpPr/>
            <p:nvPr/>
          </p:nvSpPr>
          <p:spPr>
            <a:xfrm>
              <a:off x="-225692" y="3155918"/>
              <a:ext cx="2826" cy="10165"/>
            </a:xfrm>
            <a:custGeom>
              <a:avLst/>
              <a:gdLst/>
              <a:ahLst/>
              <a:cxnLst/>
              <a:rect l="l" t="t" r="r" b="b"/>
              <a:pathLst>
                <a:path w="62" h="223" extrusionOk="0">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6" name="Google Shape;316;p24"/>
            <p:cNvSpPr/>
            <p:nvPr/>
          </p:nvSpPr>
          <p:spPr>
            <a:xfrm>
              <a:off x="-223139" y="3176203"/>
              <a:ext cx="2826" cy="10029"/>
            </a:xfrm>
            <a:custGeom>
              <a:avLst/>
              <a:gdLst/>
              <a:ahLst/>
              <a:cxnLst/>
              <a:rect l="l" t="t" r="r" b="b"/>
              <a:pathLst>
                <a:path w="62" h="220" extrusionOk="0">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7" name="Google Shape;317;p24"/>
            <p:cNvSpPr/>
            <p:nvPr/>
          </p:nvSpPr>
          <p:spPr>
            <a:xfrm>
              <a:off x="-220359" y="3196306"/>
              <a:ext cx="2826" cy="10211"/>
            </a:xfrm>
            <a:custGeom>
              <a:avLst/>
              <a:gdLst/>
              <a:ahLst/>
              <a:cxnLst/>
              <a:rect l="l" t="t" r="r" b="b"/>
              <a:pathLst>
                <a:path w="62" h="224" extrusionOk="0">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8" name="Google Shape;318;p24"/>
            <p:cNvSpPr/>
            <p:nvPr/>
          </p:nvSpPr>
          <p:spPr>
            <a:xfrm>
              <a:off x="-217578" y="3216455"/>
              <a:ext cx="3054" cy="10211"/>
            </a:xfrm>
            <a:custGeom>
              <a:avLst/>
              <a:gdLst/>
              <a:ahLst/>
              <a:cxnLst/>
              <a:rect l="l" t="t" r="r" b="b"/>
              <a:pathLst>
                <a:path w="67" h="224" extrusionOk="0">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19" name="Google Shape;319;p24"/>
            <p:cNvSpPr/>
            <p:nvPr/>
          </p:nvSpPr>
          <p:spPr>
            <a:xfrm>
              <a:off x="-214387" y="3236740"/>
              <a:ext cx="3054" cy="10074"/>
            </a:xfrm>
            <a:custGeom>
              <a:avLst/>
              <a:gdLst/>
              <a:ahLst/>
              <a:cxnLst/>
              <a:rect l="l" t="t" r="r" b="b"/>
              <a:pathLst>
                <a:path w="67" h="221" extrusionOk="0">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0" name="Google Shape;320;p24"/>
            <p:cNvSpPr/>
            <p:nvPr/>
          </p:nvSpPr>
          <p:spPr>
            <a:xfrm>
              <a:off x="-211151" y="3256889"/>
              <a:ext cx="3009" cy="9983"/>
            </a:xfrm>
            <a:custGeom>
              <a:avLst/>
              <a:gdLst/>
              <a:ahLst/>
              <a:cxnLst/>
              <a:rect l="l" t="t" r="r" b="b"/>
              <a:pathLst>
                <a:path w="66" h="219" extrusionOk="0">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1" name="Google Shape;321;p24"/>
            <p:cNvSpPr/>
            <p:nvPr/>
          </p:nvSpPr>
          <p:spPr>
            <a:xfrm>
              <a:off x="-207777" y="3276992"/>
              <a:ext cx="3009" cy="10029"/>
            </a:xfrm>
            <a:custGeom>
              <a:avLst/>
              <a:gdLst/>
              <a:ahLst/>
              <a:cxnLst/>
              <a:rect l="l" t="t" r="r" b="b"/>
              <a:pathLst>
                <a:path w="66" h="220" extrusionOk="0">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2" name="Google Shape;322;p24"/>
            <p:cNvSpPr/>
            <p:nvPr/>
          </p:nvSpPr>
          <p:spPr>
            <a:xfrm>
              <a:off x="-204450" y="3297140"/>
              <a:ext cx="3100" cy="9983"/>
            </a:xfrm>
            <a:custGeom>
              <a:avLst/>
              <a:gdLst/>
              <a:ahLst/>
              <a:cxnLst/>
              <a:rect l="l" t="t" r="r" b="b"/>
              <a:pathLst>
                <a:path w="68" h="219" extrusionOk="0">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3" name="Google Shape;323;p24"/>
            <p:cNvSpPr/>
            <p:nvPr/>
          </p:nvSpPr>
          <p:spPr>
            <a:xfrm>
              <a:off x="-201031" y="3317243"/>
              <a:ext cx="3237" cy="10029"/>
            </a:xfrm>
            <a:custGeom>
              <a:avLst/>
              <a:gdLst/>
              <a:ahLst/>
              <a:cxnLst/>
              <a:rect l="l" t="t" r="r" b="b"/>
              <a:pathLst>
                <a:path w="71" h="220" extrusionOk="0">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4" name="Google Shape;324;p24"/>
            <p:cNvSpPr/>
            <p:nvPr/>
          </p:nvSpPr>
          <p:spPr>
            <a:xfrm>
              <a:off x="-197657" y="3337346"/>
              <a:ext cx="3282" cy="10074"/>
            </a:xfrm>
            <a:custGeom>
              <a:avLst/>
              <a:gdLst/>
              <a:ahLst/>
              <a:cxnLst/>
              <a:rect l="l" t="t" r="r" b="b"/>
              <a:pathLst>
                <a:path w="72" h="221" extrusionOk="0">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5" name="Google Shape;325;p24"/>
            <p:cNvSpPr/>
            <p:nvPr/>
          </p:nvSpPr>
          <p:spPr>
            <a:xfrm>
              <a:off x="-194239" y="3357449"/>
              <a:ext cx="3009" cy="10074"/>
            </a:xfrm>
            <a:custGeom>
              <a:avLst/>
              <a:gdLst/>
              <a:ahLst/>
              <a:cxnLst/>
              <a:rect l="l" t="t" r="r" b="b"/>
              <a:pathLst>
                <a:path w="66" h="221" extrusionOk="0">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6" name="Google Shape;326;p24"/>
            <p:cNvSpPr/>
            <p:nvPr/>
          </p:nvSpPr>
          <p:spPr>
            <a:xfrm>
              <a:off x="-190865" y="3377598"/>
              <a:ext cx="3009" cy="10029"/>
            </a:xfrm>
            <a:custGeom>
              <a:avLst/>
              <a:gdLst/>
              <a:ahLst/>
              <a:cxnLst/>
              <a:rect l="l" t="t" r="r" b="b"/>
              <a:pathLst>
                <a:path w="66" h="220" extrusionOk="0">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7" name="Google Shape;327;p24"/>
            <p:cNvSpPr/>
            <p:nvPr/>
          </p:nvSpPr>
          <p:spPr>
            <a:xfrm>
              <a:off x="-187902" y="3397746"/>
              <a:ext cx="3054" cy="9983"/>
            </a:xfrm>
            <a:custGeom>
              <a:avLst/>
              <a:gdLst/>
              <a:ahLst/>
              <a:cxnLst/>
              <a:rect l="l" t="t" r="r" b="b"/>
              <a:pathLst>
                <a:path w="67" h="219" extrusionOk="0">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8" name="Google Shape;328;p24"/>
            <p:cNvSpPr/>
            <p:nvPr/>
          </p:nvSpPr>
          <p:spPr>
            <a:xfrm>
              <a:off x="-184894" y="3417849"/>
              <a:ext cx="3009" cy="10029"/>
            </a:xfrm>
            <a:custGeom>
              <a:avLst/>
              <a:gdLst/>
              <a:ahLst/>
              <a:cxnLst/>
              <a:rect l="l" t="t" r="r" b="b"/>
              <a:pathLst>
                <a:path w="66" h="220" extrusionOk="0">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29" name="Google Shape;329;p24"/>
            <p:cNvSpPr/>
            <p:nvPr/>
          </p:nvSpPr>
          <p:spPr>
            <a:xfrm>
              <a:off x="-182113" y="3437998"/>
              <a:ext cx="3054" cy="10165"/>
            </a:xfrm>
            <a:custGeom>
              <a:avLst/>
              <a:gdLst/>
              <a:ahLst/>
              <a:cxnLst/>
              <a:rect l="l" t="t" r="r" b="b"/>
              <a:pathLst>
                <a:path w="67" h="223" extrusionOk="0">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0" name="Google Shape;330;p24"/>
            <p:cNvSpPr/>
            <p:nvPr/>
          </p:nvSpPr>
          <p:spPr>
            <a:xfrm>
              <a:off x="-179515" y="3458283"/>
              <a:ext cx="2872" cy="10029"/>
            </a:xfrm>
            <a:custGeom>
              <a:avLst/>
              <a:gdLst/>
              <a:ahLst/>
              <a:cxnLst/>
              <a:rect l="l" t="t" r="r" b="b"/>
              <a:pathLst>
                <a:path w="63" h="220" extrusionOk="0">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1" name="Google Shape;331;p24"/>
            <p:cNvSpPr/>
            <p:nvPr/>
          </p:nvSpPr>
          <p:spPr>
            <a:xfrm>
              <a:off x="-177144" y="3478386"/>
              <a:ext cx="2872" cy="10257"/>
            </a:xfrm>
            <a:custGeom>
              <a:avLst/>
              <a:gdLst/>
              <a:ahLst/>
              <a:cxnLst/>
              <a:rect l="l" t="t" r="r" b="b"/>
              <a:pathLst>
                <a:path w="63" h="225" extrusionOk="0">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2" name="Google Shape;332;p24"/>
            <p:cNvSpPr/>
            <p:nvPr/>
          </p:nvSpPr>
          <p:spPr>
            <a:xfrm>
              <a:off x="-174910" y="3498717"/>
              <a:ext cx="2781" cy="10211"/>
            </a:xfrm>
            <a:custGeom>
              <a:avLst/>
              <a:gdLst/>
              <a:ahLst/>
              <a:cxnLst/>
              <a:rect l="l" t="t" r="r" b="b"/>
              <a:pathLst>
                <a:path w="61" h="224" extrusionOk="0">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3" name="Google Shape;333;p24"/>
            <p:cNvSpPr/>
            <p:nvPr/>
          </p:nvSpPr>
          <p:spPr>
            <a:xfrm>
              <a:off x="-172905" y="3519048"/>
              <a:ext cx="2598" cy="10211"/>
            </a:xfrm>
            <a:custGeom>
              <a:avLst/>
              <a:gdLst/>
              <a:ahLst/>
              <a:cxnLst/>
              <a:rect l="l" t="t" r="r" b="b"/>
              <a:pathLst>
                <a:path w="57" h="224" extrusionOk="0">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4" name="Google Shape;334;p24"/>
            <p:cNvSpPr/>
            <p:nvPr/>
          </p:nvSpPr>
          <p:spPr>
            <a:xfrm>
              <a:off x="-171355" y="3539333"/>
              <a:ext cx="2644" cy="10257"/>
            </a:xfrm>
            <a:custGeom>
              <a:avLst/>
              <a:gdLst/>
              <a:ahLst/>
              <a:cxnLst/>
              <a:rect l="l" t="t" r="r" b="b"/>
              <a:pathLst>
                <a:path w="58" h="225" extrusionOk="0">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5" name="Google Shape;335;p24"/>
            <p:cNvSpPr/>
            <p:nvPr/>
          </p:nvSpPr>
          <p:spPr>
            <a:xfrm>
              <a:off x="-169759" y="3559892"/>
              <a:ext cx="2416" cy="10211"/>
            </a:xfrm>
            <a:custGeom>
              <a:avLst/>
              <a:gdLst/>
              <a:ahLst/>
              <a:cxnLst/>
              <a:rect l="l" t="t" r="r" b="b"/>
              <a:pathLst>
                <a:path w="53" h="224" extrusionOk="0">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6" name="Google Shape;336;p24"/>
            <p:cNvSpPr/>
            <p:nvPr/>
          </p:nvSpPr>
          <p:spPr>
            <a:xfrm>
              <a:off x="-168574" y="3580223"/>
              <a:ext cx="2462" cy="10211"/>
            </a:xfrm>
            <a:custGeom>
              <a:avLst/>
              <a:gdLst/>
              <a:ahLst/>
              <a:cxnLst/>
              <a:rect l="l" t="t" r="r" b="b"/>
              <a:pathLst>
                <a:path w="54" h="224" extrusionOk="0">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7" name="Google Shape;337;p24"/>
            <p:cNvSpPr/>
            <p:nvPr/>
          </p:nvSpPr>
          <p:spPr>
            <a:xfrm>
              <a:off x="-167571" y="3600554"/>
              <a:ext cx="2462" cy="10165"/>
            </a:xfrm>
            <a:custGeom>
              <a:avLst/>
              <a:gdLst/>
              <a:ahLst/>
              <a:cxnLst/>
              <a:rect l="l" t="t" r="r" b="b"/>
              <a:pathLst>
                <a:path w="54" h="223" extrusionOk="0">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8" name="Google Shape;338;p24"/>
            <p:cNvSpPr/>
            <p:nvPr/>
          </p:nvSpPr>
          <p:spPr>
            <a:xfrm>
              <a:off x="-166751" y="3620885"/>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39" name="Google Shape;339;p24"/>
            <p:cNvSpPr/>
            <p:nvPr/>
          </p:nvSpPr>
          <p:spPr>
            <a:xfrm>
              <a:off x="-166158" y="3641398"/>
              <a:ext cx="2234" cy="10165"/>
            </a:xfrm>
            <a:custGeom>
              <a:avLst/>
              <a:gdLst/>
              <a:ahLst/>
              <a:cxnLst/>
              <a:rect l="l" t="t" r="r" b="b"/>
              <a:pathLst>
                <a:path w="49" h="223" extrusionOk="0">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0" name="Google Shape;340;p24"/>
            <p:cNvSpPr/>
            <p:nvPr/>
          </p:nvSpPr>
          <p:spPr>
            <a:xfrm>
              <a:off x="-165748" y="3661683"/>
              <a:ext cx="2234" cy="10393"/>
            </a:xfrm>
            <a:custGeom>
              <a:avLst/>
              <a:gdLst/>
              <a:ahLst/>
              <a:cxnLst/>
              <a:rect l="l" t="t" r="r" b="b"/>
              <a:pathLst>
                <a:path w="49" h="228" extrusionOk="0">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1" name="Google Shape;341;p24"/>
            <p:cNvSpPr/>
            <p:nvPr/>
          </p:nvSpPr>
          <p:spPr>
            <a:xfrm>
              <a:off x="-165566" y="3682196"/>
              <a:ext cx="2234" cy="10211"/>
            </a:xfrm>
            <a:custGeom>
              <a:avLst/>
              <a:gdLst/>
              <a:ahLst/>
              <a:cxnLst/>
              <a:rect l="l" t="t" r="r" b="b"/>
              <a:pathLst>
                <a:path w="49" h="224" extrusionOk="0">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2" name="Google Shape;342;p24"/>
            <p:cNvSpPr/>
            <p:nvPr/>
          </p:nvSpPr>
          <p:spPr>
            <a:xfrm>
              <a:off x="-165383" y="3702709"/>
              <a:ext cx="2279" cy="10257"/>
            </a:xfrm>
            <a:custGeom>
              <a:avLst/>
              <a:gdLst/>
              <a:ahLst/>
              <a:cxnLst/>
              <a:rect l="l" t="t" r="r" b="b"/>
              <a:pathLst>
                <a:path w="50" h="225" extrusionOk="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3" name="Google Shape;343;p24"/>
            <p:cNvSpPr/>
            <p:nvPr/>
          </p:nvSpPr>
          <p:spPr>
            <a:xfrm>
              <a:off x="-165155" y="3723040"/>
              <a:ext cx="2234" cy="10439"/>
            </a:xfrm>
            <a:custGeom>
              <a:avLst/>
              <a:gdLst/>
              <a:ahLst/>
              <a:cxnLst/>
              <a:rect l="l" t="t" r="r" b="b"/>
              <a:pathLst>
                <a:path w="49" h="229" extrusionOk="0">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344;p24"/>
            <p:cNvSpPr/>
            <p:nvPr/>
          </p:nvSpPr>
          <p:spPr>
            <a:xfrm>
              <a:off x="-164973" y="3743554"/>
              <a:ext cx="2234" cy="10211"/>
            </a:xfrm>
            <a:custGeom>
              <a:avLst/>
              <a:gdLst/>
              <a:ahLst/>
              <a:cxnLst/>
              <a:rect l="l" t="t" r="r" b="b"/>
              <a:pathLst>
                <a:path w="49" h="224" extrusionOk="0">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24"/>
            <p:cNvSpPr/>
            <p:nvPr/>
          </p:nvSpPr>
          <p:spPr>
            <a:xfrm>
              <a:off x="-164745" y="3763884"/>
              <a:ext cx="2416" cy="10393"/>
            </a:xfrm>
            <a:custGeom>
              <a:avLst/>
              <a:gdLst/>
              <a:ahLst/>
              <a:cxnLst/>
              <a:rect l="l" t="t" r="r" b="b"/>
              <a:pathLst>
                <a:path w="53" h="228" extrusionOk="0">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24"/>
            <p:cNvSpPr/>
            <p:nvPr/>
          </p:nvSpPr>
          <p:spPr>
            <a:xfrm>
              <a:off x="-164380" y="3784398"/>
              <a:ext cx="2279" cy="10211"/>
            </a:xfrm>
            <a:custGeom>
              <a:avLst/>
              <a:gdLst/>
              <a:ahLst/>
              <a:cxnLst/>
              <a:rect l="l" t="t" r="r" b="b"/>
              <a:pathLst>
                <a:path w="50" h="224" extrusionOk="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347;p24"/>
            <p:cNvSpPr/>
            <p:nvPr/>
          </p:nvSpPr>
          <p:spPr>
            <a:xfrm>
              <a:off x="-163970" y="3804956"/>
              <a:ext cx="2234" cy="10165"/>
            </a:xfrm>
            <a:custGeom>
              <a:avLst/>
              <a:gdLst/>
              <a:ahLst/>
              <a:cxnLst/>
              <a:rect l="l" t="t" r="r" b="b"/>
              <a:pathLst>
                <a:path w="49" h="223" extrusionOk="0">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8" name="Google Shape;348;p24"/>
            <p:cNvSpPr/>
            <p:nvPr/>
          </p:nvSpPr>
          <p:spPr>
            <a:xfrm>
              <a:off x="-163560" y="3825242"/>
              <a:ext cx="2462" cy="10393"/>
            </a:xfrm>
            <a:custGeom>
              <a:avLst/>
              <a:gdLst/>
              <a:ahLst/>
              <a:cxnLst/>
              <a:rect l="l" t="t" r="r" b="b"/>
              <a:pathLst>
                <a:path w="54" h="228" extrusionOk="0">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9" name="Google Shape;349;p24"/>
            <p:cNvSpPr/>
            <p:nvPr/>
          </p:nvSpPr>
          <p:spPr>
            <a:xfrm>
              <a:off x="-162967" y="3845755"/>
              <a:ext cx="2234" cy="10211"/>
            </a:xfrm>
            <a:custGeom>
              <a:avLst/>
              <a:gdLst/>
              <a:ahLst/>
              <a:cxnLst/>
              <a:rect l="l" t="t" r="r" b="b"/>
              <a:pathLst>
                <a:path w="49" h="224" extrusionOk="0">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0" name="Google Shape;350;p24"/>
            <p:cNvSpPr/>
            <p:nvPr/>
          </p:nvSpPr>
          <p:spPr>
            <a:xfrm>
              <a:off x="-162603" y="3866086"/>
              <a:ext cx="2462" cy="10393"/>
            </a:xfrm>
            <a:custGeom>
              <a:avLst/>
              <a:gdLst/>
              <a:ahLst/>
              <a:cxnLst/>
              <a:rect l="l" t="t" r="r" b="b"/>
              <a:pathLst>
                <a:path w="54" h="228" extrusionOk="0">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1" name="Google Shape;351;p24"/>
            <p:cNvSpPr/>
            <p:nvPr/>
          </p:nvSpPr>
          <p:spPr>
            <a:xfrm>
              <a:off x="-161964" y="3886599"/>
              <a:ext cx="2234" cy="10165"/>
            </a:xfrm>
            <a:custGeom>
              <a:avLst/>
              <a:gdLst/>
              <a:ahLst/>
              <a:cxnLst/>
              <a:rect l="l" t="t" r="r" b="b"/>
              <a:pathLst>
                <a:path w="49" h="223" extrusionOk="0">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2" name="Google Shape;352;p24"/>
            <p:cNvSpPr/>
            <p:nvPr/>
          </p:nvSpPr>
          <p:spPr>
            <a:xfrm>
              <a:off x="-161417" y="3907112"/>
              <a:ext cx="2279" cy="10211"/>
            </a:xfrm>
            <a:custGeom>
              <a:avLst/>
              <a:gdLst/>
              <a:ahLst/>
              <a:cxnLst/>
              <a:rect l="l" t="t" r="r" b="b"/>
              <a:pathLst>
                <a:path w="50" h="224" extrusionOk="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3" name="Google Shape;353;p24"/>
            <p:cNvSpPr/>
            <p:nvPr/>
          </p:nvSpPr>
          <p:spPr>
            <a:xfrm>
              <a:off x="-160779" y="3927443"/>
              <a:ext cx="2234" cy="10211"/>
            </a:xfrm>
            <a:custGeom>
              <a:avLst/>
              <a:gdLst/>
              <a:ahLst/>
              <a:cxnLst/>
              <a:rect l="l" t="t" r="r" b="b"/>
              <a:pathLst>
                <a:path w="49" h="224" extrusionOk="0">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4" name="Google Shape;354;p24"/>
            <p:cNvSpPr/>
            <p:nvPr/>
          </p:nvSpPr>
          <p:spPr>
            <a:xfrm>
              <a:off x="-160187" y="3947956"/>
              <a:ext cx="2234" cy="10211"/>
            </a:xfrm>
            <a:custGeom>
              <a:avLst/>
              <a:gdLst/>
              <a:ahLst/>
              <a:cxnLst/>
              <a:rect l="l" t="t" r="r" b="b"/>
              <a:pathLst>
                <a:path w="49" h="224" extrusionOk="0">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5" name="Google Shape;355;p24"/>
            <p:cNvSpPr/>
            <p:nvPr/>
          </p:nvSpPr>
          <p:spPr>
            <a:xfrm>
              <a:off x="-159594" y="3968287"/>
              <a:ext cx="2462" cy="10393"/>
            </a:xfrm>
            <a:custGeom>
              <a:avLst/>
              <a:gdLst/>
              <a:ahLst/>
              <a:cxnLst/>
              <a:rect l="l" t="t" r="r" b="b"/>
              <a:pathLst>
                <a:path w="54" h="228" extrusionOk="0">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6" name="Google Shape;356;p24"/>
            <p:cNvSpPr/>
            <p:nvPr/>
          </p:nvSpPr>
          <p:spPr>
            <a:xfrm>
              <a:off x="-158773" y="3988755"/>
              <a:ext cx="2188" cy="10257"/>
            </a:xfrm>
            <a:custGeom>
              <a:avLst/>
              <a:gdLst/>
              <a:ahLst/>
              <a:cxnLst/>
              <a:rect l="l" t="t" r="r" b="b"/>
              <a:pathLst>
                <a:path w="48" h="225" extrusionOk="0">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7" name="Google Shape;357;p24"/>
            <p:cNvSpPr/>
            <p:nvPr/>
          </p:nvSpPr>
          <p:spPr>
            <a:xfrm>
              <a:off x="-158181" y="4009086"/>
              <a:ext cx="2416" cy="10439"/>
            </a:xfrm>
            <a:custGeom>
              <a:avLst/>
              <a:gdLst/>
              <a:ahLst/>
              <a:cxnLst/>
              <a:rect l="l" t="t" r="r" b="b"/>
              <a:pathLst>
                <a:path w="53" h="229" extrusionOk="0">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8" name="Google Shape;358;p24"/>
            <p:cNvSpPr/>
            <p:nvPr/>
          </p:nvSpPr>
          <p:spPr>
            <a:xfrm>
              <a:off x="-157360" y="4029645"/>
              <a:ext cx="2234" cy="10211"/>
            </a:xfrm>
            <a:custGeom>
              <a:avLst/>
              <a:gdLst/>
              <a:ahLst/>
              <a:cxnLst/>
              <a:rect l="l" t="t" r="r" b="b"/>
              <a:pathLst>
                <a:path w="49" h="224" extrusionOk="0">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59" name="Google Shape;359;p24"/>
            <p:cNvSpPr/>
            <p:nvPr/>
          </p:nvSpPr>
          <p:spPr>
            <a:xfrm>
              <a:off x="-156813" y="4050158"/>
              <a:ext cx="2462" cy="10211"/>
            </a:xfrm>
            <a:custGeom>
              <a:avLst/>
              <a:gdLst/>
              <a:ahLst/>
              <a:cxnLst/>
              <a:rect l="l" t="t" r="r" b="b"/>
              <a:pathLst>
                <a:path w="54" h="224" extrusionOk="0">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0" name="Google Shape;360;p24"/>
            <p:cNvSpPr/>
            <p:nvPr/>
          </p:nvSpPr>
          <p:spPr>
            <a:xfrm>
              <a:off x="-155993" y="4070489"/>
              <a:ext cx="2416" cy="10165"/>
            </a:xfrm>
            <a:custGeom>
              <a:avLst/>
              <a:gdLst/>
              <a:ahLst/>
              <a:cxnLst/>
              <a:rect l="l" t="t" r="r" b="b"/>
              <a:pathLst>
                <a:path w="53" h="223" extrusionOk="0">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1" name="Google Shape;361;p24"/>
            <p:cNvSpPr/>
            <p:nvPr/>
          </p:nvSpPr>
          <p:spPr>
            <a:xfrm>
              <a:off x="-155172" y="4091002"/>
              <a:ext cx="2416" cy="10165"/>
            </a:xfrm>
            <a:custGeom>
              <a:avLst/>
              <a:gdLst/>
              <a:ahLst/>
              <a:cxnLst/>
              <a:rect l="l" t="t" r="r" b="b"/>
              <a:pathLst>
                <a:path w="53" h="223" extrusionOk="0">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2" name="Google Shape;362;p24"/>
            <p:cNvSpPr/>
            <p:nvPr/>
          </p:nvSpPr>
          <p:spPr>
            <a:xfrm>
              <a:off x="-154397" y="4111333"/>
              <a:ext cx="2416" cy="10165"/>
            </a:xfrm>
            <a:custGeom>
              <a:avLst/>
              <a:gdLst/>
              <a:ahLst/>
              <a:cxnLst/>
              <a:rect l="l" t="t" r="r" b="b"/>
              <a:pathLst>
                <a:path w="53" h="223" extrusionOk="0">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3" name="Google Shape;363;p24"/>
            <p:cNvSpPr/>
            <p:nvPr/>
          </p:nvSpPr>
          <p:spPr>
            <a:xfrm>
              <a:off x="-153622" y="4131846"/>
              <a:ext cx="2462" cy="10211"/>
            </a:xfrm>
            <a:custGeom>
              <a:avLst/>
              <a:gdLst/>
              <a:ahLst/>
              <a:cxnLst/>
              <a:rect l="l" t="t" r="r" b="b"/>
              <a:pathLst>
                <a:path w="54" h="224" extrusionOk="0">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4" name="Google Shape;364;p24"/>
            <p:cNvSpPr/>
            <p:nvPr/>
          </p:nvSpPr>
          <p:spPr>
            <a:xfrm>
              <a:off x="-152802" y="4152131"/>
              <a:ext cx="2462" cy="10439"/>
            </a:xfrm>
            <a:custGeom>
              <a:avLst/>
              <a:gdLst/>
              <a:ahLst/>
              <a:cxnLst/>
              <a:rect l="l" t="t" r="r" b="b"/>
              <a:pathLst>
                <a:path w="54" h="229" extrusionOk="0">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5" name="Google Shape;365;p24"/>
            <p:cNvSpPr/>
            <p:nvPr/>
          </p:nvSpPr>
          <p:spPr>
            <a:xfrm>
              <a:off x="-152027" y="4172645"/>
              <a:ext cx="2416" cy="10257"/>
            </a:xfrm>
            <a:custGeom>
              <a:avLst/>
              <a:gdLst/>
              <a:ahLst/>
              <a:cxnLst/>
              <a:rect l="l" t="t" r="r" b="b"/>
              <a:pathLst>
                <a:path w="53" h="225" extrusionOk="0">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6" name="Google Shape;366;p24"/>
            <p:cNvSpPr/>
            <p:nvPr/>
          </p:nvSpPr>
          <p:spPr>
            <a:xfrm>
              <a:off x="-151206" y="4192976"/>
              <a:ext cx="2416" cy="10439"/>
            </a:xfrm>
            <a:custGeom>
              <a:avLst/>
              <a:gdLst/>
              <a:ahLst/>
              <a:cxnLst/>
              <a:rect l="l" t="t" r="r" b="b"/>
              <a:pathLst>
                <a:path w="53" h="229" extrusionOk="0">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7" name="Google Shape;367;p24"/>
            <p:cNvSpPr/>
            <p:nvPr/>
          </p:nvSpPr>
          <p:spPr>
            <a:xfrm>
              <a:off x="-150386" y="4213489"/>
              <a:ext cx="2416" cy="10211"/>
            </a:xfrm>
            <a:custGeom>
              <a:avLst/>
              <a:gdLst/>
              <a:ahLst/>
              <a:cxnLst/>
              <a:rect l="l" t="t" r="r" b="b"/>
              <a:pathLst>
                <a:path w="53" h="224" extrusionOk="0">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8" name="Google Shape;368;p24"/>
            <p:cNvSpPr/>
            <p:nvPr/>
          </p:nvSpPr>
          <p:spPr>
            <a:xfrm>
              <a:off x="-149656" y="4233820"/>
              <a:ext cx="2462" cy="10393"/>
            </a:xfrm>
            <a:custGeom>
              <a:avLst/>
              <a:gdLst/>
              <a:ahLst/>
              <a:cxnLst/>
              <a:rect l="l" t="t" r="r" b="b"/>
              <a:pathLst>
                <a:path w="54" h="228" extrusionOk="0">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9" name="Google Shape;369;p24"/>
            <p:cNvSpPr/>
            <p:nvPr/>
          </p:nvSpPr>
          <p:spPr>
            <a:xfrm>
              <a:off x="-148836" y="4254378"/>
              <a:ext cx="2462" cy="10165"/>
            </a:xfrm>
            <a:custGeom>
              <a:avLst/>
              <a:gdLst/>
              <a:ahLst/>
              <a:cxnLst/>
              <a:rect l="l" t="t" r="r" b="b"/>
              <a:pathLst>
                <a:path w="54" h="223" extrusionOk="0">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0" name="Google Shape;370;p24"/>
            <p:cNvSpPr/>
            <p:nvPr/>
          </p:nvSpPr>
          <p:spPr>
            <a:xfrm>
              <a:off x="-148015" y="4274846"/>
              <a:ext cx="2462" cy="10211"/>
            </a:xfrm>
            <a:custGeom>
              <a:avLst/>
              <a:gdLst/>
              <a:ahLst/>
              <a:cxnLst/>
              <a:rect l="l" t="t" r="r" b="b"/>
              <a:pathLst>
                <a:path w="54" h="224" extrusionOk="0">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1" name="Google Shape;371;p24"/>
            <p:cNvSpPr/>
            <p:nvPr/>
          </p:nvSpPr>
          <p:spPr>
            <a:xfrm>
              <a:off x="-147240" y="4295177"/>
              <a:ext cx="2416" cy="10211"/>
            </a:xfrm>
            <a:custGeom>
              <a:avLst/>
              <a:gdLst/>
              <a:ahLst/>
              <a:cxnLst/>
              <a:rect l="l" t="t" r="r" b="b"/>
              <a:pathLst>
                <a:path w="53" h="224" extrusionOk="0">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2" name="Google Shape;372;p24"/>
            <p:cNvSpPr/>
            <p:nvPr/>
          </p:nvSpPr>
          <p:spPr>
            <a:xfrm>
              <a:off x="-146420" y="4315690"/>
              <a:ext cx="2416" cy="10211"/>
            </a:xfrm>
            <a:custGeom>
              <a:avLst/>
              <a:gdLst/>
              <a:ahLst/>
              <a:cxnLst/>
              <a:rect l="l" t="t" r="r" b="b"/>
              <a:pathLst>
                <a:path w="53" h="224" extrusionOk="0">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3" name="Google Shape;373;p24"/>
            <p:cNvSpPr/>
            <p:nvPr/>
          </p:nvSpPr>
          <p:spPr>
            <a:xfrm>
              <a:off x="-145599" y="4336021"/>
              <a:ext cx="2416" cy="10211"/>
            </a:xfrm>
            <a:custGeom>
              <a:avLst/>
              <a:gdLst/>
              <a:ahLst/>
              <a:cxnLst/>
              <a:rect l="l" t="t" r="r" b="b"/>
              <a:pathLst>
                <a:path w="53" h="224" extrusionOk="0">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4" name="Google Shape;374;p24"/>
            <p:cNvSpPr/>
            <p:nvPr/>
          </p:nvSpPr>
          <p:spPr>
            <a:xfrm>
              <a:off x="-144870" y="4356534"/>
              <a:ext cx="2462" cy="10257"/>
            </a:xfrm>
            <a:custGeom>
              <a:avLst/>
              <a:gdLst/>
              <a:ahLst/>
              <a:cxnLst/>
              <a:rect l="l" t="t" r="r" b="b"/>
              <a:pathLst>
                <a:path w="54" h="225" extrusionOk="0">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5" name="Google Shape;375;p24"/>
            <p:cNvSpPr/>
            <p:nvPr/>
          </p:nvSpPr>
          <p:spPr>
            <a:xfrm>
              <a:off x="-144049" y="4376865"/>
              <a:ext cx="2462" cy="10393"/>
            </a:xfrm>
            <a:custGeom>
              <a:avLst/>
              <a:gdLst/>
              <a:ahLst/>
              <a:cxnLst/>
              <a:rect l="l" t="t" r="r" b="b"/>
              <a:pathLst>
                <a:path w="54" h="228" extrusionOk="0">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6" name="Google Shape;376;p24"/>
            <p:cNvSpPr/>
            <p:nvPr/>
          </p:nvSpPr>
          <p:spPr>
            <a:xfrm>
              <a:off x="-143229" y="4397378"/>
              <a:ext cx="2188" cy="10211"/>
            </a:xfrm>
            <a:custGeom>
              <a:avLst/>
              <a:gdLst/>
              <a:ahLst/>
              <a:cxnLst/>
              <a:rect l="l" t="t" r="r" b="b"/>
              <a:pathLst>
                <a:path w="48" h="224" extrusionOk="0">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7" name="Google Shape;377;p24"/>
            <p:cNvSpPr/>
            <p:nvPr/>
          </p:nvSpPr>
          <p:spPr>
            <a:xfrm>
              <a:off x="-142636" y="4417892"/>
              <a:ext cx="2416" cy="10211"/>
            </a:xfrm>
            <a:custGeom>
              <a:avLst/>
              <a:gdLst/>
              <a:ahLst/>
              <a:cxnLst/>
              <a:rect l="l" t="t" r="r" b="b"/>
              <a:pathLst>
                <a:path w="53" h="224" extrusionOk="0">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8" name="Google Shape;378;p24"/>
            <p:cNvSpPr/>
            <p:nvPr/>
          </p:nvSpPr>
          <p:spPr>
            <a:xfrm>
              <a:off x="-141861" y="4438223"/>
              <a:ext cx="2279" cy="10393"/>
            </a:xfrm>
            <a:custGeom>
              <a:avLst/>
              <a:gdLst/>
              <a:ahLst/>
              <a:cxnLst/>
              <a:rect l="l" t="t" r="r" b="b"/>
              <a:pathLst>
                <a:path w="50" h="228" extrusionOk="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9" name="Google Shape;379;p24"/>
            <p:cNvSpPr/>
            <p:nvPr/>
          </p:nvSpPr>
          <p:spPr>
            <a:xfrm>
              <a:off x="-141269" y="4458781"/>
              <a:ext cx="2234" cy="4558"/>
            </a:xfrm>
            <a:custGeom>
              <a:avLst/>
              <a:gdLst/>
              <a:ahLst/>
              <a:cxnLst/>
              <a:rect l="l" t="t" r="r" b="b"/>
              <a:pathLst>
                <a:path w="49" h="100" extrusionOk="0">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0" name="Google Shape;380;p24"/>
            <p:cNvSpPr/>
            <p:nvPr/>
          </p:nvSpPr>
          <p:spPr>
            <a:xfrm>
              <a:off x="-115741" y="2713425"/>
              <a:ext cx="34098" cy="228107"/>
            </a:xfrm>
            <a:custGeom>
              <a:avLst/>
              <a:gdLst/>
              <a:ahLst/>
              <a:cxnLst/>
              <a:rect l="l" t="t" r="r" b="b"/>
              <a:pathLst>
                <a:path w="748" h="5004" extrusionOk="0">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1" name="Google Shape;381;p24"/>
            <p:cNvSpPr/>
            <p:nvPr/>
          </p:nvSpPr>
          <p:spPr>
            <a:xfrm>
              <a:off x="-478734" y="2928814"/>
              <a:ext cx="58622" cy="168619"/>
            </a:xfrm>
            <a:custGeom>
              <a:avLst/>
              <a:gdLst/>
              <a:ahLst/>
              <a:cxnLst/>
              <a:rect l="l" t="t" r="r" b="b"/>
              <a:pathLst>
                <a:path w="1286" h="3699" extrusionOk="0">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2" name="Google Shape;382;p24"/>
            <p:cNvSpPr/>
            <p:nvPr/>
          </p:nvSpPr>
          <p:spPr>
            <a:xfrm>
              <a:off x="-477731" y="2960404"/>
              <a:ext cx="39887" cy="9208"/>
            </a:xfrm>
            <a:custGeom>
              <a:avLst/>
              <a:gdLst/>
              <a:ahLst/>
              <a:cxnLst/>
              <a:rect l="l" t="t" r="r" b="b"/>
              <a:pathLst>
                <a:path w="875" h="202" extrusionOk="0">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3" name="Google Shape;383;p24"/>
            <p:cNvSpPr/>
            <p:nvPr/>
          </p:nvSpPr>
          <p:spPr>
            <a:xfrm>
              <a:off x="-823767" y="1859801"/>
              <a:ext cx="1492954" cy="1042757"/>
            </a:xfrm>
            <a:custGeom>
              <a:avLst/>
              <a:gdLst/>
              <a:ahLst/>
              <a:cxnLst/>
              <a:rect l="l" t="t" r="r" b="b"/>
              <a:pathLst>
                <a:path w="32751" h="22875" extrusionOk="0">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4" name="Google Shape;384;p24"/>
            <p:cNvSpPr/>
            <p:nvPr/>
          </p:nvSpPr>
          <p:spPr>
            <a:xfrm>
              <a:off x="147238" y="2058825"/>
              <a:ext cx="69335" cy="177964"/>
            </a:xfrm>
            <a:custGeom>
              <a:avLst/>
              <a:gdLst/>
              <a:ahLst/>
              <a:cxnLst/>
              <a:rect l="l" t="t" r="r" b="b"/>
              <a:pathLst>
                <a:path w="1521" h="3904" extrusionOk="0">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5" name="Google Shape;385;p24"/>
            <p:cNvSpPr/>
            <p:nvPr/>
          </p:nvSpPr>
          <p:spPr>
            <a:xfrm>
              <a:off x="402560" y="1972943"/>
              <a:ext cx="56070" cy="146100"/>
            </a:xfrm>
            <a:custGeom>
              <a:avLst/>
              <a:gdLst/>
              <a:ahLst/>
              <a:cxnLst/>
              <a:rect l="l" t="t" r="r" b="b"/>
              <a:pathLst>
                <a:path w="1230" h="3205" extrusionOk="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6" name="Google Shape;386;p24"/>
            <p:cNvSpPr/>
            <p:nvPr/>
          </p:nvSpPr>
          <p:spPr>
            <a:xfrm>
              <a:off x="-397639" y="2540430"/>
              <a:ext cx="305237" cy="36377"/>
            </a:xfrm>
            <a:custGeom>
              <a:avLst/>
              <a:gdLst/>
              <a:ahLst/>
              <a:cxnLst/>
              <a:rect l="l" t="t" r="r" b="b"/>
              <a:pathLst>
                <a:path w="6696" h="798" extrusionOk="0">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7" name="Google Shape;387;p24"/>
            <p:cNvSpPr/>
            <p:nvPr/>
          </p:nvSpPr>
          <p:spPr>
            <a:xfrm>
              <a:off x="-676755" y="2382934"/>
              <a:ext cx="140903" cy="125951"/>
            </a:xfrm>
            <a:custGeom>
              <a:avLst/>
              <a:gdLst/>
              <a:ahLst/>
              <a:cxnLst/>
              <a:rect l="l" t="t" r="r" b="b"/>
              <a:pathLst>
                <a:path w="3091" h="2763" extrusionOk="0">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8" name="Google Shape;388;p24"/>
            <p:cNvSpPr/>
            <p:nvPr/>
          </p:nvSpPr>
          <p:spPr>
            <a:xfrm>
              <a:off x="-517162" y="2667156"/>
              <a:ext cx="68742" cy="148972"/>
            </a:xfrm>
            <a:custGeom>
              <a:avLst/>
              <a:gdLst/>
              <a:ahLst/>
              <a:cxnLst/>
              <a:rect l="l" t="t" r="r" b="b"/>
              <a:pathLst>
                <a:path w="1508" h="3268" extrusionOk="0">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89" name="Google Shape;389;p24"/>
            <p:cNvSpPr/>
            <p:nvPr/>
          </p:nvSpPr>
          <p:spPr>
            <a:xfrm>
              <a:off x="-454438" y="2101083"/>
              <a:ext cx="152026" cy="315038"/>
            </a:xfrm>
            <a:custGeom>
              <a:avLst/>
              <a:gdLst/>
              <a:ahLst/>
              <a:cxnLst/>
              <a:rect l="l" t="t" r="r" b="b"/>
              <a:pathLst>
                <a:path w="3335" h="6911" extrusionOk="0">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0" name="Google Shape;390;p24"/>
            <p:cNvSpPr/>
            <p:nvPr/>
          </p:nvSpPr>
          <p:spPr>
            <a:xfrm>
              <a:off x="-640880" y="2556339"/>
              <a:ext cx="73118" cy="22337"/>
            </a:xfrm>
            <a:custGeom>
              <a:avLst/>
              <a:gdLst/>
              <a:ahLst/>
              <a:cxnLst/>
              <a:rect l="l" t="t" r="r" b="b"/>
              <a:pathLst>
                <a:path w="1604" h="490" extrusionOk="0">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1" name="Google Shape;391;p24"/>
            <p:cNvSpPr/>
            <p:nvPr/>
          </p:nvSpPr>
          <p:spPr>
            <a:xfrm>
              <a:off x="-616994" y="2555109"/>
              <a:ext cx="45084" cy="46633"/>
            </a:xfrm>
            <a:custGeom>
              <a:avLst/>
              <a:gdLst/>
              <a:ahLst/>
              <a:cxnLst/>
              <a:rect l="l" t="t" r="r" b="b"/>
              <a:pathLst>
                <a:path w="989" h="1023" extrusionOk="0">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2" name="Google Shape;392;p24"/>
            <p:cNvSpPr/>
            <p:nvPr/>
          </p:nvSpPr>
          <p:spPr>
            <a:xfrm>
              <a:off x="-112961" y="2157836"/>
              <a:ext cx="55842" cy="155035"/>
            </a:xfrm>
            <a:custGeom>
              <a:avLst/>
              <a:gdLst/>
              <a:ahLst/>
              <a:cxnLst/>
              <a:rect l="l" t="t" r="r" b="b"/>
              <a:pathLst>
                <a:path w="1225" h="3401" extrusionOk="0">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3" name="Google Shape;393;p24"/>
            <p:cNvSpPr/>
            <p:nvPr/>
          </p:nvSpPr>
          <p:spPr>
            <a:xfrm>
              <a:off x="-310982" y="2410787"/>
              <a:ext cx="145644" cy="67420"/>
            </a:xfrm>
            <a:custGeom>
              <a:avLst/>
              <a:gdLst/>
              <a:ahLst/>
              <a:cxnLst/>
              <a:rect l="l" t="t" r="r" b="b"/>
              <a:pathLst>
                <a:path w="3195" h="1479" extrusionOk="0">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4" name="Google Shape;394;p24"/>
            <p:cNvSpPr/>
            <p:nvPr/>
          </p:nvSpPr>
          <p:spPr>
            <a:xfrm>
              <a:off x="-326526" y="2889930"/>
              <a:ext cx="89483" cy="35830"/>
            </a:xfrm>
            <a:custGeom>
              <a:avLst/>
              <a:gdLst/>
              <a:ahLst/>
              <a:cxnLst/>
              <a:rect l="l" t="t" r="r" b="b"/>
              <a:pathLst>
                <a:path w="1963" h="786" extrusionOk="0">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5" name="Google Shape;395;p24"/>
            <p:cNvSpPr/>
            <p:nvPr/>
          </p:nvSpPr>
          <p:spPr>
            <a:xfrm>
              <a:off x="-376761" y="2778976"/>
              <a:ext cx="149109" cy="138897"/>
            </a:xfrm>
            <a:custGeom>
              <a:avLst/>
              <a:gdLst/>
              <a:ahLst/>
              <a:cxnLst/>
              <a:rect l="l" t="t" r="r" b="b"/>
              <a:pathLst>
                <a:path w="3271" h="3047" extrusionOk="0">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6" name="Google Shape;396;p24"/>
            <p:cNvSpPr/>
            <p:nvPr/>
          </p:nvSpPr>
          <p:spPr>
            <a:xfrm>
              <a:off x="-377308" y="2857656"/>
              <a:ext cx="118384" cy="41893"/>
            </a:xfrm>
            <a:custGeom>
              <a:avLst/>
              <a:gdLst/>
              <a:ahLst/>
              <a:cxnLst/>
              <a:rect l="l" t="t" r="r" b="b"/>
              <a:pathLst>
                <a:path w="2597" h="919" extrusionOk="0">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24"/>
            <p:cNvSpPr/>
            <p:nvPr/>
          </p:nvSpPr>
          <p:spPr>
            <a:xfrm>
              <a:off x="-305785" y="2901007"/>
              <a:ext cx="46406" cy="7522"/>
            </a:xfrm>
            <a:custGeom>
              <a:avLst/>
              <a:gdLst/>
              <a:ahLst/>
              <a:cxnLst/>
              <a:rect l="l" t="t" r="r" b="b"/>
              <a:pathLst>
                <a:path w="1018" h="165" extrusionOk="0">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8" name="Google Shape;398;p24"/>
            <p:cNvSpPr/>
            <p:nvPr/>
          </p:nvSpPr>
          <p:spPr>
            <a:xfrm>
              <a:off x="-525322" y="2223980"/>
              <a:ext cx="443086" cy="75534"/>
            </a:xfrm>
            <a:custGeom>
              <a:avLst/>
              <a:gdLst/>
              <a:ahLst/>
              <a:cxnLst/>
              <a:rect l="l" t="t" r="r" b="b"/>
              <a:pathLst>
                <a:path w="9720" h="1657" extrusionOk="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399" name="Google Shape;399;p24"/>
          <p:cNvGrpSpPr/>
          <p:nvPr/>
        </p:nvGrpSpPr>
        <p:grpSpPr>
          <a:xfrm>
            <a:off x="5852277" y="4260156"/>
            <a:ext cx="2105763" cy="895057"/>
            <a:chOff x="4161633" y="3060816"/>
            <a:chExt cx="1579322" cy="671293"/>
          </a:xfrm>
        </p:grpSpPr>
        <p:sp>
          <p:nvSpPr>
            <p:cNvPr id="400" name="Google Shape;400;p24"/>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1" name="Google Shape;401;p24"/>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2" name="Google Shape;402;p24"/>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3" name="Google Shape;403;p24"/>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4" name="Google Shape;404;p24"/>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5" name="Google Shape;405;p24"/>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6" name="Google Shape;406;p24"/>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07" name="Google Shape;407;p24"/>
          <p:cNvSpPr/>
          <p:nvPr/>
        </p:nvSpPr>
        <p:spPr>
          <a:xfrm rot="-5400000">
            <a:off x="9668333" y="2811500"/>
            <a:ext cx="92000" cy="21200"/>
          </a:xfrm>
          <a:prstGeom prst="rtTriangle">
            <a:avLst/>
          </a:prstGeom>
          <a:solidFill>
            <a:srgbClr val="DD7E6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8" name="Google Shape;408;p24"/>
          <p:cNvSpPr/>
          <p:nvPr/>
        </p:nvSpPr>
        <p:spPr>
          <a:xfrm>
            <a:off x="7725491" y="3071870"/>
            <a:ext cx="28664" cy="28429"/>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09" name="Google Shape;409;p24"/>
          <p:cNvSpPr/>
          <p:nvPr/>
        </p:nvSpPr>
        <p:spPr>
          <a:xfrm>
            <a:off x="10163191" y="2662170"/>
            <a:ext cx="28664" cy="28429"/>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0" name="Google Shape;410;p24"/>
          <p:cNvSpPr/>
          <p:nvPr/>
        </p:nvSpPr>
        <p:spPr>
          <a:xfrm>
            <a:off x="5763731" y="4367400"/>
            <a:ext cx="2105768" cy="858755"/>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1" name="Google Shape;411;p24"/>
          <p:cNvSpPr/>
          <p:nvPr/>
        </p:nvSpPr>
        <p:spPr>
          <a:xfrm>
            <a:off x="4938524" y="3857020"/>
            <a:ext cx="1655280" cy="464229"/>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2" name="Google Shape;412;p24"/>
          <p:cNvSpPr/>
          <p:nvPr/>
        </p:nvSpPr>
        <p:spPr>
          <a:xfrm>
            <a:off x="7935857" y="1804864"/>
            <a:ext cx="1655280" cy="464229"/>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13" name="TextBox 1"/>
          <p:cNvSpPr txBox="1">
            <a:spLocks noChangeArrowheads="1"/>
          </p:cNvSpPr>
          <p:nvPr/>
        </p:nvSpPr>
        <p:spPr bwMode="auto">
          <a:xfrm>
            <a:off x="334640" y="2212190"/>
            <a:ext cx="3937197" cy="2062296"/>
          </a:xfrm>
          <a:prstGeom prst="rect">
            <a:avLst/>
          </a:prstGeom>
          <a:noFill/>
          <a:ln w="9525">
            <a:noFill/>
            <a:miter lim="800000"/>
            <a:headEnd/>
            <a:tailEnd/>
          </a:ln>
        </p:spPr>
        <p:txBody>
          <a:bodyPr wrap="square">
            <a:spAutoFit/>
          </a:bodyPr>
          <a:lstStyle/>
          <a:p>
            <a:pPr algn="ctr"/>
            <a:r>
              <a:rPr lang="en-US" altLang="ko-KR" sz="4267" b="1" dirty="0">
                <a:solidFill>
                  <a:schemeClr val="accent2">
                    <a:lumMod val="50000"/>
                  </a:schemeClr>
                </a:solidFill>
                <a:latin typeface="Arial" pitchFamily="34" charset="0"/>
                <a:ea typeface="맑은 고딕" pitchFamily="50" charset="-127"/>
                <a:cs typeface="Arial" pitchFamily="34" charset="0"/>
              </a:rPr>
              <a:t>Strategies in creating a </a:t>
            </a:r>
            <a:r>
              <a:rPr lang="en-US" altLang="ko-KR" sz="4267" b="1">
                <a:solidFill>
                  <a:schemeClr val="accent2">
                    <a:lumMod val="50000"/>
                  </a:schemeClr>
                </a:solidFill>
                <a:latin typeface="Arial" pitchFamily="34" charset="0"/>
                <a:ea typeface="맑은 고딕" pitchFamily="50" charset="-127"/>
                <a:cs typeface="Arial" pitchFamily="34" charset="0"/>
              </a:rPr>
              <a:t>TED Talk</a:t>
            </a:r>
            <a:endParaRPr lang="en-US" altLang="ko-KR" sz="4267" b="1" dirty="0">
              <a:solidFill>
                <a:schemeClr val="accent2">
                  <a:lumMod val="50000"/>
                </a:schemeClr>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3067819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6"/>
          <p:cNvSpPr/>
          <p:nvPr/>
        </p:nvSpPr>
        <p:spPr>
          <a:xfrm>
            <a:off x="6735434" y="2626378"/>
            <a:ext cx="810000" cy="813201"/>
          </a:xfrm>
          <a:prstGeom prst="roundRect">
            <a:avLst>
              <a:gd name="adj" fmla="val 4313"/>
            </a:avLst>
          </a:prstGeom>
          <a:solidFill>
            <a:schemeClr val="lt1"/>
          </a:solidFill>
          <a:ln>
            <a:noFill/>
          </a:ln>
        </p:spPr>
        <p:txBody>
          <a:bodyPr spcFirstLastPara="1" wrap="square" lIns="121900" tIns="121900" rIns="121900" bIns="121900" anchor="ctr" anchorCtr="0">
            <a:noAutofit/>
          </a:bodyPr>
          <a:lstStyle/>
          <a:p>
            <a:endParaRPr sz="2400"/>
          </a:p>
        </p:txBody>
      </p:sp>
      <p:sp>
        <p:nvSpPr>
          <p:cNvPr id="425" name="Google Shape;425;p26"/>
          <p:cNvSpPr/>
          <p:nvPr/>
        </p:nvSpPr>
        <p:spPr>
          <a:xfrm>
            <a:off x="9650528" y="432736"/>
            <a:ext cx="810000" cy="817200"/>
          </a:xfrm>
          <a:prstGeom prst="roundRect">
            <a:avLst>
              <a:gd name="adj" fmla="val 4313"/>
            </a:avLst>
          </a:prstGeom>
          <a:solidFill>
            <a:schemeClr val="lt1"/>
          </a:solidFill>
          <a:ln>
            <a:noFill/>
          </a:ln>
        </p:spPr>
        <p:txBody>
          <a:bodyPr spcFirstLastPara="1" wrap="square" lIns="121900" tIns="121900" rIns="121900" bIns="121900" anchor="ctr" anchorCtr="0">
            <a:noAutofit/>
          </a:bodyPr>
          <a:lstStyle/>
          <a:p>
            <a:endParaRPr sz="2400"/>
          </a:p>
        </p:txBody>
      </p:sp>
      <p:sp>
        <p:nvSpPr>
          <p:cNvPr id="426" name="Google Shape;426;p26"/>
          <p:cNvSpPr/>
          <p:nvPr/>
        </p:nvSpPr>
        <p:spPr>
          <a:xfrm>
            <a:off x="4195985" y="4422153"/>
            <a:ext cx="810000" cy="817200"/>
          </a:xfrm>
          <a:prstGeom prst="roundRect">
            <a:avLst>
              <a:gd name="adj" fmla="val 4313"/>
            </a:avLst>
          </a:prstGeom>
          <a:solidFill>
            <a:schemeClr val="lt1"/>
          </a:solidFill>
          <a:ln>
            <a:noFill/>
          </a:ln>
        </p:spPr>
        <p:txBody>
          <a:bodyPr spcFirstLastPara="1" wrap="square" lIns="121900" tIns="121900" rIns="121900" bIns="121900" anchor="ctr" anchorCtr="0">
            <a:noAutofit/>
          </a:bodyPr>
          <a:lstStyle/>
          <a:p>
            <a:endParaRPr sz="2400"/>
          </a:p>
        </p:txBody>
      </p:sp>
      <p:grpSp>
        <p:nvGrpSpPr>
          <p:cNvPr id="436" name="Google Shape;436;p26"/>
          <p:cNvGrpSpPr/>
          <p:nvPr/>
        </p:nvGrpSpPr>
        <p:grpSpPr>
          <a:xfrm>
            <a:off x="550895" y="2163294"/>
            <a:ext cx="2780365" cy="2667459"/>
            <a:chOff x="0" y="982900"/>
            <a:chExt cx="4600713" cy="3725949"/>
          </a:xfrm>
        </p:grpSpPr>
        <p:grpSp>
          <p:nvGrpSpPr>
            <p:cNvPr id="437" name="Google Shape;437;p26"/>
            <p:cNvGrpSpPr/>
            <p:nvPr/>
          </p:nvGrpSpPr>
          <p:grpSpPr>
            <a:xfrm>
              <a:off x="411575" y="982900"/>
              <a:ext cx="2214990" cy="3181003"/>
              <a:chOff x="624596" y="982906"/>
              <a:chExt cx="2001980" cy="3181003"/>
            </a:xfrm>
          </p:grpSpPr>
          <p:sp>
            <p:nvSpPr>
              <p:cNvPr id="438" name="Google Shape;438;p26"/>
              <p:cNvSpPr/>
              <p:nvPr/>
            </p:nvSpPr>
            <p:spPr>
              <a:xfrm>
                <a:off x="692176" y="1142009"/>
                <a:ext cx="1934400" cy="3021900"/>
              </a:xfrm>
              <a:prstGeom prst="roundRect">
                <a:avLst>
                  <a:gd name="adj" fmla="val 4313"/>
                </a:avLst>
              </a:prstGeom>
              <a:solidFill>
                <a:schemeClr val="lt1"/>
              </a:solidFill>
              <a:ln>
                <a:noFill/>
              </a:ln>
            </p:spPr>
            <p:txBody>
              <a:bodyPr spcFirstLastPara="1" wrap="square" lIns="121900" tIns="121900" rIns="121900" bIns="121900" anchor="ctr" anchorCtr="0">
                <a:noAutofit/>
              </a:bodyPr>
              <a:lstStyle/>
              <a:p>
                <a:endParaRPr sz="2400"/>
              </a:p>
            </p:txBody>
          </p:sp>
          <p:sp>
            <p:nvSpPr>
              <p:cNvPr id="439" name="Google Shape;439;p26"/>
              <p:cNvSpPr/>
              <p:nvPr/>
            </p:nvSpPr>
            <p:spPr>
              <a:xfrm>
                <a:off x="624596" y="982906"/>
                <a:ext cx="1881817" cy="2984405"/>
              </a:xfrm>
              <a:custGeom>
                <a:avLst/>
                <a:gdLst/>
                <a:ahLst/>
                <a:cxnLst/>
                <a:rect l="l" t="t" r="r" b="b"/>
                <a:pathLst>
                  <a:path w="53747" h="74336" extrusionOk="0">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40" name="Google Shape;440;p26"/>
            <p:cNvGrpSpPr/>
            <p:nvPr/>
          </p:nvGrpSpPr>
          <p:grpSpPr>
            <a:xfrm>
              <a:off x="0" y="4397412"/>
              <a:ext cx="4600713" cy="150450"/>
              <a:chOff x="0" y="4397412"/>
              <a:chExt cx="4600713" cy="150450"/>
            </a:xfrm>
          </p:grpSpPr>
          <p:sp>
            <p:nvSpPr>
              <p:cNvPr id="441" name="Google Shape;441;p26"/>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2" name="Google Shape;442;p26"/>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 name="Google Shape;443;p26"/>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4" name="Google Shape;444;p26"/>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chemeClr val="accent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5" name="Google Shape;445;p26"/>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46" name="Google Shape;446;p26"/>
            <p:cNvGrpSpPr/>
            <p:nvPr/>
          </p:nvGrpSpPr>
          <p:grpSpPr>
            <a:xfrm>
              <a:off x="2072827" y="1904259"/>
              <a:ext cx="1418990" cy="2804590"/>
              <a:chOff x="2072827" y="1904259"/>
              <a:chExt cx="1418990" cy="2804590"/>
            </a:xfrm>
          </p:grpSpPr>
          <p:sp>
            <p:nvSpPr>
              <p:cNvPr id="447" name="Google Shape;447;p26"/>
              <p:cNvSpPr/>
              <p:nvPr/>
            </p:nvSpPr>
            <p:spPr>
              <a:xfrm>
                <a:off x="2399847" y="1904259"/>
                <a:ext cx="391230" cy="380866"/>
              </a:xfrm>
              <a:custGeom>
                <a:avLst/>
                <a:gdLst/>
                <a:ahLst/>
                <a:cxnLst/>
                <a:rect l="l" t="t" r="r" b="b"/>
                <a:pathLst>
                  <a:path w="11174" h="10878" extrusionOk="0">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48" name="Google Shape;448;p26"/>
              <p:cNvSpPr/>
              <p:nvPr/>
            </p:nvSpPr>
            <p:spPr>
              <a:xfrm>
                <a:off x="2789784" y="2455395"/>
                <a:ext cx="313327" cy="524242"/>
              </a:xfrm>
              <a:custGeom>
                <a:avLst/>
                <a:gdLst/>
                <a:ahLst/>
                <a:cxnLst/>
                <a:rect l="l" t="t" r="r" b="b"/>
                <a:pathLst>
                  <a:path w="8949" h="14973" extrusionOk="0">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spcFirstLastPara="1" wrap="square" lIns="121900" tIns="121900" rIns="121900" bIns="121900" anchor="ctr" anchorCtr="0">
                <a:noAutofit/>
              </a:bodyPr>
              <a:lstStyle/>
              <a:p>
                <a:endParaRPr sz="2400"/>
              </a:p>
            </p:txBody>
          </p:sp>
          <p:sp>
            <p:nvSpPr>
              <p:cNvPr id="449" name="Google Shape;449;p26"/>
              <p:cNvSpPr/>
              <p:nvPr/>
            </p:nvSpPr>
            <p:spPr>
              <a:xfrm>
                <a:off x="2724205" y="2358410"/>
                <a:ext cx="176358" cy="233253"/>
              </a:xfrm>
              <a:custGeom>
                <a:avLst/>
                <a:gdLst/>
                <a:ahLst/>
                <a:cxnLst/>
                <a:rect l="l" t="t" r="r" b="b"/>
                <a:pathLst>
                  <a:path w="5037" h="6662" extrusionOk="0">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50" name="Google Shape;450;p26"/>
              <p:cNvSpPr/>
              <p:nvPr/>
            </p:nvSpPr>
            <p:spPr>
              <a:xfrm>
                <a:off x="2853507" y="2457531"/>
                <a:ext cx="1646" cy="8858"/>
              </a:xfrm>
              <a:custGeom>
                <a:avLst/>
                <a:gdLst/>
                <a:ahLst/>
                <a:cxnLst/>
                <a:rect l="l" t="t" r="r" b="b"/>
                <a:pathLst>
                  <a:path w="47" h="253" extrusionOk="0">
                    <a:moveTo>
                      <a:pt x="0" y="1"/>
                    </a:moveTo>
                    <a:lnTo>
                      <a:pt x="0" y="252"/>
                    </a:lnTo>
                    <a:lnTo>
                      <a:pt x="47" y="252"/>
                    </a:lnTo>
                    <a:lnTo>
                      <a:pt x="47" y="1"/>
                    </a:lnTo>
                    <a:close/>
                  </a:path>
                </a:pathLst>
              </a:custGeom>
              <a:solidFill>
                <a:srgbClr val="1E282D"/>
              </a:solidFill>
              <a:ln>
                <a:noFill/>
              </a:ln>
            </p:spPr>
            <p:txBody>
              <a:bodyPr spcFirstLastPara="1" wrap="square" lIns="121900" tIns="121900" rIns="121900" bIns="121900" anchor="ctr" anchorCtr="0">
                <a:noAutofit/>
              </a:bodyPr>
              <a:lstStyle/>
              <a:p>
                <a:endParaRPr sz="2400"/>
              </a:p>
            </p:txBody>
          </p:sp>
          <p:sp>
            <p:nvSpPr>
              <p:cNvPr id="451" name="Google Shape;451;p26"/>
              <p:cNvSpPr/>
              <p:nvPr/>
            </p:nvSpPr>
            <p:spPr>
              <a:xfrm>
                <a:off x="2759253" y="2491738"/>
                <a:ext cx="149959" cy="113756"/>
              </a:xfrm>
              <a:custGeom>
                <a:avLst/>
                <a:gdLst/>
                <a:ahLst/>
                <a:cxnLst/>
                <a:rect l="l" t="t" r="r" b="b"/>
                <a:pathLst>
                  <a:path w="4283" h="3249" extrusionOk="0">
                    <a:moveTo>
                      <a:pt x="4200" y="1"/>
                    </a:moveTo>
                    <a:lnTo>
                      <a:pt x="0" y="2829"/>
                    </a:lnTo>
                    <a:lnTo>
                      <a:pt x="270" y="3248"/>
                    </a:lnTo>
                    <a:lnTo>
                      <a:pt x="4282" y="374"/>
                    </a:lnTo>
                    <a:lnTo>
                      <a:pt x="4200" y="1"/>
                    </a:lnTo>
                    <a:close/>
                  </a:path>
                </a:pathLst>
              </a:custGeom>
              <a:solidFill>
                <a:srgbClr val="407BFF"/>
              </a:solidFill>
              <a:ln>
                <a:noFill/>
              </a:ln>
            </p:spPr>
            <p:txBody>
              <a:bodyPr spcFirstLastPara="1" wrap="square" lIns="121900" tIns="121900" rIns="121900" bIns="121900" anchor="ctr" anchorCtr="0">
                <a:noAutofit/>
              </a:bodyPr>
              <a:lstStyle/>
              <a:p>
                <a:endParaRPr sz="2400"/>
              </a:p>
            </p:txBody>
          </p:sp>
          <p:sp>
            <p:nvSpPr>
              <p:cNvPr id="452" name="Google Shape;452;p26"/>
              <p:cNvSpPr/>
              <p:nvPr/>
            </p:nvSpPr>
            <p:spPr>
              <a:xfrm>
                <a:off x="3066000" y="2936365"/>
                <a:ext cx="112040" cy="66769"/>
              </a:xfrm>
              <a:custGeom>
                <a:avLst/>
                <a:gdLst/>
                <a:ahLst/>
                <a:cxnLst/>
                <a:rect l="l" t="t" r="r" b="b"/>
                <a:pathLst>
                  <a:path w="3200" h="1907" extrusionOk="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spcFirstLastPara="1" wrap="square" lIns="121900" tIns="121900" rIns="121900" bIns="121900" anchor="ctr" anchorCtr="0">
                <a:noAutofit/>
              </a:bodyPr>
              <a:lstStyle/>
              <a:p>
                <a:endParaRPr sz="2400"/>
              </a:p>
            </p:txBody>
          </p:sp>
          <p:sp>
            <p:nvSpPr>
              <p:cNvPr id="453" name="Google Shape;453;p26"/>
              <p:cNvSpPr/>
              <p:nvPr/>
            </p:nvSpPr>
            <p:spPr>
              <a:xfrm>
                <a:off x="2668115" y="4444154"/>
                <a:ext cx="84660" cy="183781"/>
              </a:xfrm>
              <a:custGeom>
                <a:avLst/>
                <a:gdLst/>
                <a:ahLst/>
                <a:cxnLst/>
                <a:rect l="l" t="t" r="r" b="b"/>
                <a:pathLst>
                  <a:path w="2418" h="5249" extrusionOk="0">
                    <a:moveTo>
                      <a:pt x="152" y="1"/>
                    </a:moveTo>
                    <a:lnTo>
                      <a:pt x="1" y="5249"/>
                    </a:lnTo>
                    <a:lnTo>
                      <a:pt x="2266" y="5249"/>
                    </a:lnTo>
                    <a:lnTo>
                      <a:pt x="2417" y="1"/>
                    </a:lnTo>
                    <a:close/>
                  </a:path>
                </a:pathLst>
              </a:custGeom>
              <a:solidFill>
                <a:srgbClr val="FFB573"/>
              </a:solidFill>
              <a:ln>
                <a:noFill/>
              </a:ln>
            </p:spPr>
            <p:txBody>
              <a:bodyPr spcFirstLastPara="1" wrap="square" lIns="121900" tIns="121900" rIns="121900" bIns="121900" anchor="ctr" anchorCtr="0">
                <a:noAutofit/>
              </a:bodyPr>
              <a:lstStyle/>
              <a:p>
                <a:endParaRPr sz="2400"/>
              </a:p>
            </p:txBody>
          </p:sp>
          <p:sp>
            <p:nvSpPr>
              <p:cNvPr id="454" name="Google Shape;454;p26"/>
              <p:cNvSpPr/>
              <p:nvPr/>
            </p:nvSpPr>
            <p:spPr>
              <a:xfrm>
                <a:off x="2119709" y="4233657"/>
                <a:ext cx="166414" cy="190433"/>
              </a:xfrm>
              <a:custGeom>
                <a:avLst/>
                <a:gdLst/>
                <a:ahLst/>
                <a:cxnLst/>
                <a:rect l="l" t="t" r="r" b="b"/>
                <a:pathLst>
                  <a:path w="4753" h="5439" extrusionOk="0">
                    <a:moveTo>
                      <a:pt x="2656" y="1"/>
                    </a:moveTo>
                    <a:lnTo>
                      <a:pt x="0" y="4585"/>
                    </a:lnTo>
                    <a:lnTo>
                      <a:pt x="2096" y="5438"/>
                    </a:lnTo>
                    <a:lnTo>
                      <a:pt x="4753" y="859"/>
                    </a:lnTo>
                    <a:lnTo>
                      <a:pt x="2656" y="1"/>
                    </a:lnTo>
                    <a:close/>
                  </a:path>
                </a:pathLst>
              </a:custGeom>
              <a:solidFill>
                <a:srgbClr val="FFB573"/>
              </a:solidFill>
              <a:ln>
                <a:noFill/>
              </a:ln>
            </p:spPr>
            <p:txBody>
              <a:bodyPr spcFirstLastPara="1" wrap="square" lIns="121900" tIns="121900" rIns="121900" bIns="121900" anchor="ctr" anchorCtr="0">
                <a:noAutofit/>
              </a:bodyPr>
              <a:lstStyle/>
              <a:p>
                <a:endParaRPr sz="2400"/>
              </a:p>
            </p:txBody>
          </p:sp>
          <p:sp>
            <p:nvSpPr>
              <p:cNvPr id="455" name="Google Shape;455;p26"/>
              <p:cNvSpPr/>
              <p:nvPr/>
            </p:nvSpPr>
            <p:spPr>
              <a:xfrm>
                <a:off x="2072827" y="4366600"/>
                <a:ext cx="225516" cy="194775"/>
              </a:xfrm>
              <a:custGeom>
                <a:avLst/>
                <a:gdLst/>
                <a:ahLst/>
                <a:cxnLst/>
                <a:rect l="l" t="t" r="r" b="b"/>
                <a:pathLst>
                  <a:path w="6441" h="5563" extrusionOk="0">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56" name="Google Shape;456;p26"/>
              <p:cNvSpPr/>
              <p:nvPr/>
            </p:nvSpPr>
            <p:spPr>
              <a:xfrm>
                <a:off x="2643536" y="4618587"/>
                <a:ext cx="241411" cy="90262"/>
              </a:xfrm>
              <a:custGeom>
                <a:avLst/>
                <a:gdLst/>
                <a:ahLst/>
                <a:cxnLst/>
                <a:rect l="l" t="t" r="r" b="b"/>
                <a:pathLst>
                  <a:path w="6895" h="2578" extrusionOk="0">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57" name="Google Shape;457;p26"/>
              <p:cNvSpPr/>
              <p:nvPr/>
            </p:nvSpPr>
            <p:spPr>
              <a:xfrm>
                <a:off x="2670670" y="4520551"/>
                <a:ext cx="665" cy="18417"/>
              </a:xfrm>
              <a:custGeom>
                <a:avLst/>
                <a:gdLst/>
                <a:ahLst/>
                <a:cxnLst/>
                <a:rect l="l" t="t" r="r" b="b"/>
                <a:pathLst>
                  <a:path w="19" h="526" extrusionOk="0">
                    <a:moveTo>
                      <a:pt x="18" y="1"/>
                    </a:moveTo>
                    <a:lnTo>
                      <a:pt x="0" y="526"/>
                    </a:lnTo>
                    <a:lnTo>
                      <a:pt x="4" y="526"/>
                    </a:lnTo>
                    <a:lnTo>
                      <a:pt x="18" y="1"/>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58" name="Google Shape;458;p26"/>
              <p:cNvSpPr/>
              <p:nvPr/>
            </p:nvSpPr>
            <p:spPr>
              <a:xfrm>
                <a:off x="2670776" y="4520551"/>
                <a:ext cx="79828" cy="18417"/>
              </a:xfrm>
              <a:custGeom>
                <a:avLst/>
                <a:gdLst/>
                <a:ahLst/>
                <a:cxnLst/>
                <a:rect l="l" t="t" r="r" b="b"/>
                <a:pathLst>
                  <a:path w="2280" h="526" extrusionOk="0">
                    <a:moveTo>
                      <a:pt x="15" y="1"/>
                    </a:moveTo>
                    <a:lnTo>
                      <a:pt x="1" y="526"/>
                    </a:lnTo>
                    <a:lnTo>
                      <a:pt x="2265" y="526"/>
                    </a:lnTo>
                    <a:lnTo>
                      <a:pt x="2280" y="1"/>
                    </a:lnTo>
                    <a:close/>
                  </a:path>
                </a:pathLst>
              </a:custGeom>
              <a:solidFill>
                <a:srgbClr val="CC915C"/>
              </a:solidFill>
              <a:ln>
                <a:noFill/>
              </a:ln>
            </p:spPr>
            <p:txBody>
              <a:bodyPr spcFirstLastPara="1" wrap="square" lIns="121900" tIns="121900" rIns="121900" bIns="121900" anchor="ctr" anchorCtr="0">
                <a:noAutofit/>
              </a:bodyPr>
              <a:lstStyle/>
              <a:p>
                <a:endParaRPr sz="2400"/>
              </a:p>
            </p:txBody>
          </p:sp>
          <p:sp>
            <p:nvSpPr>
              <p:cNvPr id="459" name="Google Shape;459;p26"/>
              <p:cNvSpPr/>
              <p:nvPr/>
            </p:nvSpPr>
            <p:spPr>
              <a:xfrm>
                <a:off x="2164701" y="4300391"/>
                <a:ext cx="9313" cy="16141"/>
              </a:xfrm>
              <a:custGeom>
                <a:avLst/>
                <a:gdLst/>
                <a:ahLst/>
                <a:cxnLst/>
                <a:rect l="l" t="t" r="r" b="b"/>
                <a:pathLst>
                  <a:path w="266" h="461" extrusionOk="0">
                    <a:moveTo>
                      <a:pt x="266" y="0"/>
                    </a:moveTo>
                    <a:lnTo>
                      <a:pt x="1" y="456"/>
                    </a:lnTo>
                    <a:lnTo>
                      <a:pt x="1" y="460"/>
                    </a:lnTo>
                    <a:lnTo>
                      <a:pt x="266"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60" name="Google Shape;460;p26"/>
              <p:cNvSpPr/>
              <p:nvPr/>
            </p:nvSpPr>
            <p:spPr>
              <a:xfrm>
                <a:off x="2164701" y="4300391"/>
                <a:ext cx="82700" cy="46041"/>
              </a:xfrm>
              <a:custGeom>
                <a:avLst/>
                <a:gdLst/>
                <a:ahLst/>
                <a:cxnLst/>
                <a:rect l="l" t="t" r="r" b="b"/>
                <a:pathLst>
                  <a:path w="2362" h="1315" extrusionOk="0">
                    <a:moveTo>
                      <a:pt x="266" y="0"/>
                    </a:moveTo>
                    <a:lnTo>
                      <a:pt x="1" y="460"/>
                    </a:lnTo>
                    <a:lnTo>
                      <a:pt x="2100" y="1314"/>
                    </a:lnTo>
                    <a:lnTo>
                      <a:pt x="2362" y="858"/>
                    </a:lnTo>
                    <a:lnTo>
                      <a:pt x="266" y="0"/>
                    </a:lnTo>
                    <a:close/>
                  </a:path>
                </a:pathLst>
              </a:custGeom>
              <a:solidFill>
                <a:srgbClr val="CC915C"/>
              </a:solidFill>
              <a:ln>
                <a:noFill/>
              </a:ln>
            </p:spPr>
            <p:txBody>
              <a:bodyPr spcFirstLastPara="1" wrap="square" lIns="121900" tIns="121900" rIns="121900" bIns="121900" anchor="ctr" anchorCtr="0">
                <a:noAutofit/>
              </a:bodyPr>
              <a:lstStyle/>
              <a:p>
                <a:endParaRPr sz="2400"/>
              </a:p>
            </p:txBody>
          </p:sp>
          <p:sp>
            <p:nvSpPr>
              <p:cNvPr id="461" name="Google Shape;461;p26"/>
              <p:cNvSpPr/>
              <p:nvPr/>
            </p:nvSpPr>
            <p:spPr>
              <a:xfrm>
                <a:off x="2427857" y="2340868"/>
                <a:ext cx="454952" cy="501659"/>
              </a:xfrm>
              <a:custGeom>
                <a:avLst/>
                <a:gdLst/>
                <a:ahLst/>
                <a:cxnLst/>
                <a:rect l="l" t="t" r="r" b="b"/>
                <a:pathLst>
                  <a:path w="12994" h="14328" extrusionOk="0">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62" name="Google Shape;462;p26"/>
              <p:cNvSpPr/>
              <p:nvPr/>
            </p:nvSpPr>
            <p:spPr>
              <a:xfrm>
                <a:off x="2564687" y="2178829"/>
                <a:ext cx="194599" cy="293475"/>
              </a:xfrm>
              <a:custGeom>
                <a:avLst/>
                <a:gdLst/>
                <a:ahLst/>
                <a:cxnLst/>
                <a:rect l="l" t="t" r="r" b="b"/>
                <a:pathLst>
                  <a:path w="5558" h="8382" extrusionOk="0">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spcFirstLastPara="1" wrap="square" lIns="121900" tIns="121900" rIns="121900" bIns="121900" anchor="ctr" anchorCtr="0">
                <a:noAutofit/>
              </a:bodyPr>
              <a:lstStyle/>
              <a:p>
                <a:endParaRPr sz="2400"/>
              </a:p>
            </p:txBody>
          </p:sp>
          <p:sp>
            <p:nvSpPr>
              <p:cNvPr id="463" name="Google Shape;463;p26"/>
              <p:cNvSpPr/>
              <p:nvPr/>
            </p:nvSpPr>
            <p:spPr>
              <a:xfrm>
                <a:off x="2657436" y="2245668"/>
                <a:ext cx="11484" cy="9839"/>
              </a:xfrm>
              <a:custGeom>
                <a:avLst/>
                <a:gdLst/>
                <a:ahLst/>
                <a:cxnLst/>
                <a:rect l="l" t="t" r="r" b="b"/>
                <a:pathLst>
                  <a:path w="328" h="281" extrusionOk="0">
                    <a:moveTo>
                      <a:pt x="1" y="0"/>
                    </a:moveTo>
                    <a:lnTo>
                      <a:pt x="327" y="280"/>
                    </a:lnTo>
                    <a:lnTo>
                      <a:pt x="327" y="280"/>
                    </a:lnTo>
                    <a:close/>
                  </a:path>
                </a:pathLst>
              </a:custGeom>
              <a:solidFill>
                <a:srgbClr val="1E282D"/>
              </a:solidFill>
              <a:ln>
                <a:noFill/>
              </a:ln>
            </p:spPr>
            <p:txBody>
              <a:bodyPr spcFirstLastPara="1" wrap="square" lIns="121900" tIns="121900" rIns="121900" bIns="121900" anchor="ctr" anchorCtr="0">
                <a:noAutofit/>
              </a:bodyPr>
              <a:lstStyle/>
              <a:p>
                <a:endParaRPr sz="2400"/>
              </a:p>
            </p:txBody>
          </p:sp>
          <p:sp>
            <p:nvSpPr>
              <p:cNvPr id="464" name="Google Shape;464;p26"/>
              <p:cNvSpPr/>
              <p:nvPr/>
            </p:nvSpPr>
            <p:spPr>
              <a:xfrm>
                <a:off x="2664368" y="2279351"/>
                <a:ext cx="280" cy="2066"/>
              </a:xfrm>
              <a:custGeom>
                <a:avLst/>
                <a:gdLst/>
                <a:ahLst/>
                <a:cxnLst/>
                <a:rect l="l" t="t" r="r" b="b"/>
                <a:pathLst>
                  <a:path w="8" h="59" extrusionOk="0">
                    <a:moveTo>
                      <a:pt x="8" y="0"/>
                    </a:moveTo>
                    <a:cubicBezTo>
                      <a:pt x="4" y="22"/>
                      <a:pt x="4" y="40"/>
                      <a:pt x="0" y="58"/>
                    </a:cubicBezTo>
                    <a:lnTo>
                      <a:pt x="0" y="58"/>
                    </a:lnTo>
                    <a:cubicBezTo>
                      <a:pt x="4" y="40"/>
                      <a:pt x="4" y="22"/>
                      <a:pt x="8"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65" name="Google Shape;465;p26"/>
              <p:cNvSpPr/>
              <p:nvPr/>
            </p:nvSpPr>
            <p:spPr>
              <a:xfrm>
                <a:off x="2606562" y="2210096"/>
                <a:ext cx="62357" cy="71320"/>
              </a:xfrm>
              <a:custGeom>
                <a:avLst/>
                <a:gdLst/>
                <a:ahLst/>
                <a:cxnLst/>
                <a:rect l="l" t="t" r="r" b="b"/>
                <a:pathLst>
                  <a:path w="1781" h="2037" extrusionOk="0">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spcFirstLastPara="1" wrap="square" lIns="121900" tIns="121900" rIns="121900" bIns="121900" anchor="ctr" anchorCtr="0">
                <a:noAutofit/>
              </a:bodyPr>
              <a:lstStyle/>
              <a:p>
                <a:endParaRPr sz="2400"/>
              </a:p>
            </p:txBody>
          </p:sp>
          <p:sp>
            <p:nvSpPr>
              <p:cNvPr id="466" name="Google Shape;466;p26"/>
              <p:cNvSpPr/>
              <p:nvPr/>
            </p:nvSpPr>
            <p:spPr>
              <a:xfrm>
                <a:off x="2480236" y="1964936"/>
                <a:ext cx="258952" cy="296171"/>
              </a:xfrm>
              <a:custGeom>
                <a:avLst/>
                <a:gdLst/>
                <a:ahLst/>
                <a:cxnLst/>
                <a:rect l="l" t="t" r="r" b="b"/>
                <a:pathLst>
                  <a:path w="7396" h="8459" extrusionOk="0">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spcFirstLastPara="1" wrap="square" lIns="121900" tIns="121900" rIns="121900" bIns="121900" anchor="ctr" anchorCtr="0">
                <a:noAutofit/>
              </a:bodyPr>
              <a:lstStyle/>
              <a:p>
                <a:endParaRPr sz="2400"/>
              </a:p>
            </p:txBody>
          </p:sp>
          <p:sp>
            <p:nvSpPr>
              <p:cNvPr id="467" name="Google Shape;467;p26"/>
              <p:cNvSpPr/>
              <p:nvPr/>
            </p:nvSpPr>
            <p:spPr>
              <a:xfrm>
                <a:off x="2465671" y="1949286"/>
                <a:ext cx="221209" cy="210880"/>
              </a:xfrm>
              <a:custGeom>
                <a:avLst/>
                <a:gdLst/>
                <a:ahLst/>
                <a:cxnLst/>
                <a:rect l="l" t="t" r="r" b="b"/>
                <a:pathLst>
                  <a:path w="6318" h="6023" extrusionOk="0">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68" name="Google Shape;468;p26"/>
              <p:cNvSpPr/>
              <p:nvPr/>
            </p:nvSpPr>
            <p:spPr>
              <a:xfrm>
                <a:off x="2571234" y="2842496"/>
                <a:ext cx="298517" cy="1678079"/>
              </a:xfrm>
              <a:custGeom>
                <a:avLst/>
                <a:gdLst/>
                <a:ahLst/>
                <a:cxnLst/>
                <a:rect l="l" t="t" r="r" b="b"/>
                <a:pathLst>
                  <a:path w="8526" h="47928" extrusionOk="0">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69" name="Google Shape;469;p26"/>
              <p:cNvSpPr/>
              <p:nvPr/>
            </p:nvSpPr>
            <p:spPr>
              <a:xfrm>
                <a:off x="2644516" y="4479376"/>
                <a:ext cx="140925" cy="45131"/>
              </a:xfrm>
              <a:custGeom>
                <a:avLst/>
                <a:gdLst/>
                <a:ahLst/>
                <a:cxnLst/>
                <a:rect l="l" t="t" r="r" b="b"/>
                <a:pathLst>
                  <a:path w="4025" h="1289" extrusionOk="0">
                    <a:moveTo>
                      <a:pt x="0" y="0"/>
                    </a:moveTo>
                    <a:lnTo>
                      <a:pt x="166" y="1288"/>
                    </a:lnTo>
                    <a:lnTo>
                      <a:pt x="3762" y="1288"/>
                    </a:lnTo>
                    <a:lnTo>
                      <a:pt x="4024" y="140"/>
                    </a:lnTo>
                    <a:lnTo>
                      <a:pt x="0" y="0"/>
                    </a:ln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70" name="Google Shape;470;p26"/>
              <p:cNvSpPr/>
              <p:nvPr/>
            </p:nvSpPr>
            <p:spPr>
              <a:xfrm>
                <a:off x="2643641" y="3424583"/>
                <a:ext cx="4307" cy="41035"/>
              </a:xfrm>
              <a:custGeom>
                <a:avLst/>
                <a:gdLst/>
                <a:ahLst/>
                <a:cxnLst/>
                <a:rect l="l" t="t" r="r" b="b"/>
                <a:pathLst>
                  <a:path w="123" h="1172" extrusionOk="0">
                    <a:moveTo>
                      <a:pt x="0" y="1"/>
                    </a:moveTo>
                    <a:lnTo>
                      <a:pt x="0" y="4"/>
                    </a:lnTo>
                    <a:cubicBezTo>
                      <a:pt x="43" y="395"/>
                      <a:pt x="83" y="785"/>
                      <a:pt x="122" y="1172"/>
                    </a:cubicBezTo>
                    <a:lnTo>
                      <a:pt x="122" y="1172"/>
                    </a:lnTo>
                    <a:cubicBezTo>
                      <a:pt x="83" y="785"/>
                      <a:pt x="43" y="395"/>
                      <a:pt x="0"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471" name="Google Shape;471;p26"/>
              <p:cNvSpPr/>
              <p:nvPr/>
            </p:nvSpPr>
            <p:spPr>
              <a:xfrm>
                <a:off x="2643641" y="3130125"/>
                <a:ext cx="72406" cy="421936"/>
              </a:xfrm>
              <a:custGeom>
                <a:avLst/>
                <a:gdLst/>
                <a:ahLst/>
                <a:cxnLst/>
                <a:rect l="l" t="t" r="r" b="b"/>
                <a:pathLst>
                  <a:path w="2068" h="12051" extrusionOk="0">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72" name="Google Shape;472;p26"/>
              <p:cNvSpPr/>
              <p:nvPr/>
            </p:nvSpPr>
            <p:spPr>
              <a:xfrm>
                <a:off x="2162670" y="2842496"/>
                <a:ext cx="559430" cy="1494228"/>
              </a:xfrm>
              <a:custGeom>
                <a:avLst/>
                <a:gdLst/>
                <a:ahLst/>
                <a:cxnLst/>
                <a:rect l="l" t="t" r="r" b="b"/>
                <a:pathLst>
                  <a:path w="15978" h="42677" extrusionOk="0">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73" name="Google Shape;473;p26"/>
              <p:cNvSpPr/>
              <p:nvPr/>
            </p:nvSpPr>
            <p:spPr>
              <a:xfrm>
                <a:off x="2148980" y="4247137"/>
                <a:ext cx="153460" cy="99926"/>
              </a:xfrm>
              <a:custGeom>
                <a:avLst/>
                <a:gdLst/>
                <a:ahLst/>
                <a:cxnLst/>
                <a:rect l="l" t="t" r="r" b="b"/>
                <a:pathLst>
                  <a:path w="4383" h="2854" extrusionOk="0">
                    <a:moveTo>
                      <a:pt x="284" y="0"/>
                    </a:moveTo>
                    <a:lnTo>
                      <a:pt x="1" y="1403"/>
                    </a:lnTo>
                    <a:lnTo>
                      <a:pt x="3551" y="2853"/>
                    </a:lnTo>
                    <a:lnTo>
                      <a:pt x="4383" y="1891"/>
                    </a:lnTo>
                    <a:lnTo>
                      <a:pt x="284" y="0"/>
                    </a:ln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74" name="Google Shape;474;p26"/>
              <p:cNvSpPr/>
              <p:nvPr/>
            </p:nvSpPr>
            <p:spPr>
              <a:xfrm>
                <a:off x="2625784" y="2083314"/>
                <a:ext cx="17506" cy="22863"/>
              </a:xfrm>
              <a:custGeom>
                <a:avLst/>
                <a:gdLst/>
                <a:ahLst/>
                <a:cxnLst/>
                <a:rect l="l" t="t" r="r" b="b"/>
                <a:pathLst>
                  <a:path w="500" h="653" extrusionOk="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75" name="Google Shape;475;p26"/>
              <p:cNvSpPr/>
              <p:nvPr/>
            </p:nvSpPr>
            <p:spPr>
              <a:xfrm>
                <a:off x="2696300" y="2067594"/>
                <a:ext cx="17611" cy="22898"/>
              </a:xfrm>
              <a:custGeom>
                <a:avLst/>
                <a:gdLst/>
                <a:ahLst/>
                <a:cxnLst/>
                <a:rect l="l" t="t" r="r" b="b"/>
                <a:pathLst>
                  <a:path w="503" h="654" extrusionOk="0">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76" name="Google Shape;476;p26"/>
              <p:cNvSpPr/>
              <p:nvPr/>
            </p:nvSpPr>
            <p:spPr>
              <a:xfrm>
                <a:off x="2700817" y="2060801"/>
                <a:ext cx="14110" cy="9138"/>
              </a:xfrm>
              <a:custGeom>
                <a:avLst/>
                <a:gdLst/>
                <a:ahLst/>
                <a:cxnLst/>
                <a:rect l="l" t="t" r="r" b="b"/>
                <a:pathLst>
                  <a:path w="403" h="261" extrusionOk="0">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77" name="Google Shape;477;p26"/>
              <p:cNvSpPr/>
              <p:nvPr/>
            </p:nvSpPr>
            <p:spPr>
              <a:xfrm>
                <a:off x="2678443" y="2096759"/>
                <a:ext cx="31196" cy="44116"/>
              </a:xfrm>
              <a:custGeom>
                <a:avLst/>
                <a:gdLst/>
                <a:ahLst/>
                <a:cxnLst/>
                <a:rect l="l" t="t" r="r" b="b"/>
                <a:pathLst>
                  <a:path w="891" h="1260" extrusionOk="0">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spcFirstLastPara="1" wrap="square" lIns="121900" tIns="121900" rIns="121900" bIns="121900" anchor="ctr" anchorCtr="0">
                <a:noAutofit/>
              </a:bodyPr>
              <a:lstStyle/>
              <a:p>
                <a:endParaRPr sz="2400"/>
              </a:p>
            </p:txBody>
          </p:sp>
          <p:sp>
            <p:nvSpPr>
              <p:cNvPr id="478" name="Google Shape;478;p26"/>
              <p:cNvSpPr/>
              <p:nvPr/>
            </p:nvSpPr>
            <p:spPr>
              <a:xfrm>
                <a:off x="2620147" y="2156876"/>
                <a:ext cx="50558" cy="16176"/>
              </a:xfrm>
              <a:custGeom>
                <a:avLst/>
                <a:gdLst/>
                <a:ahLst/>
                <a:cxnLst/>
                <a:rect l="l" t="t" r="r" b="b"/>
                <a:pathLst>
                  <a:path w="1444" h="462" extrusionOk="0">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79" name="Google Shape;479;p26"/>
              <p:cNvSpPr/>
              <p:nvPr/>
            </p:nvSpPr>
            <p:spPr>
              <a:xfrm>
                <a:off x="2484893" y="2137129"/>
                <a:ext cx="74472" cy="66174"/>
              </a:xfrm>
              <a:custGeom>
                <a:avLst/>
                <a:gdLst/>
                <a:ahLst/>
                <a:cxnLst/>
                <a:rect l="l" t="t" r="r" b="b"/>
                <a:pathLst>
                  <a:path w="2127" h="1890" extrusionOk="0">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spcFirstLastPara="1" wrap="square" lIns="121900" tIns="121900" rIns="121900" bIns="121900" anchor="ctr" anchorCtr="0">
                <a:noAutofit/>
              </a:bodyPr>
              <a:lstStyle/>
              <a:p>
                <a:endParaRPr sz="2400"/>
              </a:p>
            </p:txBody>
          </p:sp>
          <p:sp>
            <p:nvSpPr>
              <p:cNvPr id="480" name="Google Shape;480;p26"/>
              <p:cNvSpPr/>
              <p:nvPr/>
            </p:nvSpPr>
            <p:spPr>
              <a:xfrm>
                <a:off x="2594623" y="2046096"/>
                <a:ext cx="44011" cy="22968"/>
              </a:xfrm>
              <a:custGeom>
                <a:avLst/>
                <a:gdLst/>
                <a:ahLst/>
                <a:cxnLst/>
                <a:rect l="l" t="t" r="r" b="b"/>
                <a:pathLst>
                  <a:path w="1257" h="656" extrusionOk="0">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81" name="Google Shape;481;p26"/>
              <p:cNvSpPr/>
              <p:nvPr/>
            </p:nvSpPr>
            <p:spPr>
              <a:xfrm>
                <a:off x="2677183" y="2017490"/>
                <a:ext cx="39249" cy="11554"/>
              </a:xfrm>
              <a:custGeom>
                <a:avLst/>
                <a:gdLst/>
                <a:ahLst/>
                <a:cxnLst/>
                <a:rect l="l" t="t" r="r" b="b"/>
                <a:pathLst>
                  <a:path w="1121" h="330" extrusionOk="0">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82" name="Google Shape;482;p26"/>
              <p:cNvSpPr/>
              <p:nvPr/>
            </p:nvSpPr>
            <p:spPr>
              <a:xfrm>
                <a:off x="2205911" y="4422306"/>
                <a:ext cx="41490" cy="20972"/>
              </a:xfrm>
              <a:custGeom>
                <a:avLst/>
                <a:gdLst/>
                <a:ahLst/>
                <a:cxnLst/>
                <a:rect l="l" t="t" r="r" b="b"/>
                <a:pathLst>
                  <a:path w="1185" h="599" extrusionOk="0">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83" name="Google Shape;483;p26"/>
              <p:cNvSpPr/>
              <p:nvPr/>
            </p:nvSpPr>
            <p:spPr>
              <a:xfrm>
                <a:off x="2206051" y="4400633"/>
                <a:ext cx="35713" cy="25594"/>
              </a:xfrm>
              <a:custGeom>
                <a:avLst/>
                <a:gdLst/>
                <a:ahLst/>
                <a:cxnLst/>
                <a:rect l="l" t="t" r="r" b="b"/>
                <a:pathLst>
                  <a:path w="1020" h="731" extrusionOk="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4" name="Google Shape;484;p26"/>
              <p:cNvSpPr/>
              <p:nvPr/>
            </p:nvSpPr>
            <p:spPr>
              <a:xfrm>
                <a:off x="2753336" y="4612390"/>
                <a:ext cx="49683" cy="20202"/>
              </a:xfrm>
              <a:custGeom>
                <a:avLst/>
                <a:gdLst/>
                <a:ahLst/>
                <a:cxnLst/>
                <a:rect l="l" t="t" r="r" b="b"/>
                <a:pathLst>
                  <a:path w="1419" h="577" extrusionOk="0">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485" name="Google Shape;485;p26"/>
              <p:cNvSpPr/>
              <p:nvPr/>
            </p:nvSpPr>
            <p:spPr>
              <a:xfrm>
                <a:off x="2753476" y="4593763"/>
                <a:ext cx="30811" cy="36063"/>
              </a:xfrm>
              <a:custGeom>
                <a:avLst/>
                <a:gdLst/>
                <a:ahLst/>
                <a:cxnLst/>
                <a:rect l="l" t="t" r="r" b="b"/>
                <a:pathLst>
                  <a:path w="880" h="1030" extrusionOk="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486" name="Google Shape;486;p26"/>
              <p:cNvSpPr/>
              <p:nvPr/>
            </p:nvSpPr>
            <p:spPr>
              <a:xfrm>
                <a:off x="2630301" y="2076522"/>
                <a:ext cx="14005" cy="9138"/>
              </a:xfrm>
              <a:custGeom>
                <a:avLst/>
                <a:gdLst/>
                <a:ahLst/>
                <a:cxnLst/>
                <a:rect l="l" t="t" r="r" b="b"/>
                <a:pathLst>
                  <a:path w="400" h="261" extrusionOk="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487" name="Google Shape;487;p26"/>
              <p:cNvSpPr/>
              <p:nvPr/>
            </p:nvSpPr>
            <p:spPr>
              <a:xfrm>
                <a:off x="2470853" y="2821103"/>
                <a:ext cx="346484" cy="35853"/>
              </a:xfrm>
              <a:custGeom>
                <a:avLst/>
                <a:gdLst/>
                <a:ahLst/>
                <a:cxnLst/>
                <a:rect l="l" t="t" r="r" b="b"/>
                <a:pathLst>
                  <a:path w="9896" h="1024" extrusionOk="0">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488" name="Google Shape;488;p26"/>
              <p:cNvSpPr/>
              <p:nvPr/>
            </p:nvSpPr>
            <p:spPr>
              <a:xfrm>
                <a:off x="2513323" y="2818617"/>
                <a:ext cx="19397" cy="41490"/>
              </a:xfrm>
              <a:custGeom>
                <a:avLst/>
                <a:gdLst/>
                <a:ahLst/>
                <a:cxnLst/>
                <a:rect l="l" t="t" r="r" b="b"/>
                <a:pathLst>
                  <a:path w="554" h="1185" extrusionOk="0">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spcFirstLastPara="1" wrap="square" lIns="121900" tIns="121900" rIns="121900" bIns="121900" anchor="ctr" anchorCtr="0">
                <a:noAutofit/>
              </a:bodyPr>
              <a:lstStyle/>
              <a:p>
                <a:endParaRPr sz="2400"/>
              </a:p>
            </p:txBody>
          </p:sp>
          <p:sp>
            <p:nvSpPr>
              <p:cNvPr id="489" name="Google Shape;489;p26"/>
              <p:cNvSpPr/>
              <p:nvPr/>
            </p:nvSpPr>
            <p:spPr>
              <a:xfrm>
                <a:off x="2513323" y="2818617"/>
                <a:ext cx="19257" cy="41490"/>
              </a:xfrm>
              <a:custGeom>
                <a:avLst/>
                <a:gdLst/>
                <a:ahLst/>
                <a:cxnLst/>
                <a:rect l="l" t="t" r="r" b="b"/>
                <a:pathLst>
                  <a:path w="550" h="1185" extrusionOk="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90" name="Google Shape;490;p26"/>
              <p:cNvSpPr/>
              <p:nvPr/>
            </p:nvSpPr>
            <p:spPr>
              <a:xfrm>
                <a:off x="2772348" y="2818617"/>
                <a:ext cx="19467" cy="41490"/>
              </a:xfrm>
              <a:custGeom>
                <a:avLst/>
                <a:gdLst/>
                <a:ahLst/>
                <a:cxnLst/>
                <a:rect l="l" t="t" r="r" b="b"/>
                <a:pathLst>
                  <a:path w="556" h="1185" extrusionOk="0">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spcFirstLastPara="1" wrap="square" lIns="121900" tIns="121900" rIns="121900" bIns="121900" anchor="ctr" anchorCtr="0">
                <a:noAutofit/>
              </a:bodyPr>
              <a:lstStyle/>
              <a:p>
                <a:endParaRPr sz="2400"/>
              </a:p>
            </p:txBody>
          </p:sp>
          <p:sp>
            <p:nvSpPr>
              <p:cNvPr id="491" name="Google Shape;491;p26"/>
              <p:cNvSpPr/>
              <p:nvPr/>
            </p:nvSpPr>
            <p:spPr>
              <a:xfrm>
                <a:off x="2643396" y="2818617"/>
                <a:ext cx="19362" cy="41490"/>
              </a:xfrm>
              <a:custGeom>
                <a:avLst/>
                <a:gdLst/>
                <a:ahLst/>
                <a:cxnLst/>
                <a:rect l="l" t="t" r="r" b="b"/>
                <a:pathLst>
                  <a:path w="553" h="1185" extrusionOk="0">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spcFirstLastPara="1" wrap="square" lIns="121900" tIns="121900" rIns="121900" bIns="121900" anchor="ctr" anchorCtr="0">
                <a:noAutofit/>
              </a:bodyPr>
              <a:lstStyle/>
              <a:p>
                <a:endParaRPr sz="2400"/>
              </a:p>
            </p:txBody>
          </p:sp>
          <p:sp>
            <p:nvSpPr>
              <p:cNvPr id="492" name="Google Shape;492;p26"/>
              <p:cNvSpPr/>
              <p:nvPr/>
            </p:nvSpPr>
            <p:spPr>
              <a:xfrm>
                <a:off x="2475381" y="2091484"/>
                <a:ext cx="1013577" cy="907769"/>
              </a:xfrm>
              <a:custGeom>
                <a:avLst/>
                <a:gdLst/>
                <a:ahLst/>
                <a:cxnLst/>
                <a:rect l="l" t="t" r="r" b="b"/>
                <a:pathLst>
                  <a:path w="28949" h="25927" extrusionOk="0">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93" name="Google Shape;493;p26"/>
              <p:cNvSpPr/>
              <p:nvPr/>
            </p:nvSpPr>
            <p:spPr>
              <a:xfrm>
                <a:off x="2509787" y="2116997"/>
                <a:ext cx="982031" cy="1171798"/>
              </a:xfrm>
              <a:custGeom>
                <a:avLst/>
                <a:gdLst/>
                <a:ahLst/>
                <a:cxnLst/>
                <a:rect l="l" t="t" r="r" b="b"/>
                <a:pathLst>
                  <a:path w="28048" h="33468" extrusionOk="0">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494" name="Google Shape;494;p26"/>
              <p:cNvSpPr/>
              <p:nvPr/>
            </p:nvSpPr>
            <p:spPr>
              <a:xfrm>
                <a:off x="3247996" y="2515617"/>
                <a:ext cx="9663" cy="52449"/>
              </a:xfrm>
              <a:custGeom>
                <a:avLst/>
                <a:gdLst/>
                <a:ahLst/>
                <a:cxnLst/>
                <a:rect l="l" t="t" r="r" b="b"/>
                <a:pathLst>
                  <a:path w="276" h="1498" extrusionOk="0">
                    <a:moveTo>
                      <a:pt x="0" y="0"/>
                    </a:moveTo>
                    <a:lnTo>
                      <a:pt x="14" y="1497"/>
                    </a:lnTo>
                    <a:lnTo>
                      <a:pt x="276" y="1494"/>
                    </a:lnTo>
                    <a:lnTo>
                      <a:pt x="262"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95" name="Google Shape;495;p26"/>
              <p:cNvSpPr/>
              <p:nvPr/>
            </p:nvSpPr>
            <p:spPr>
              <a:xfrm>
                <a:off x="3246315" y="2340798"/>
                <a:ext cx="10364" cy="125065"/>
              </a:xfrm>
              <a:custGeom>
                <a:avLst/>
                <a:gdLst/>
                <a:ahLst/>
                <a:cxnLst/>
                <a:rect l="l" t="t" r="r" b="b"/>
                <a:pathLst>
                  <a:path w="296" h="3572" extrusionOk="0">
                    <a:moveTo>
                      <a:pt x="264" y="0"/>
                    </a:moveTo>
                    <a:lnTo>
                      <a:pt x="1" y="4"/>
                    </a:lnTo>
                    <a:lnTo>
                      <a:pt x="34" y="3572"/>
                    </a:lnTo>
                    <a:lnTo>
                      <a:pt x="295" y="3572"/>
                    </a:lnTo>
                    <a:lnTo>
                      <a:pt x="264" y="0"/>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96" name="Google Shape;496;p26"/>
              <p:cNvSpPr/>
              <p:nvPr/>
            </p:nvSpPr>
            <p:spPr>
              <a:xfrm>
                <a:off x="3105459" y="2917633"/>
                <a:ext cx="72581" cy="85501"/>
              </a:xfrm>
              <a:custGeom>
                <a:avLst/>
                <a:gdLst/>
                <a:ahLst/>
                <a:cxnLst/>
                <a:rect l="l" t="t" r="r" b="b"/>
                <a:pathLst>
                  <a:path w="2073" h="2442" extrusionOk="0">
                    <a:moveTo>
                      <a:pt x="1375" y="0"/>
                    </a:moveTo>
                    <a:lnTo>
                      <a:pt x="1" y="1486"/>
                    </a:lnTo>
                    <a:lnTo>
                      <a:pt x="539" y="2441"/>
                    </a:lnTo>
                    <a:lnTo>
                      <a:pt x="2072" y="719"/>
                    </a:lnTo>
                    <a:lnTo>
                      <a:pt x="1375" y="0"/>
                    </a:lnTo>
                    <a:close/>
                  </a:path>
                </a:pathLst>
              </a:custGeom>
              <a:solidFill>
                <a:srgbClr val="FFB573"/>
              </a:solidFill>
              <a:ln>
                <a:noFill/>
              </a:ln>
            </p:spPr>
            <p:txBody>
              <a:bodyPr spcFirstLastPara="1" wrap="square" lIns="121900" tIns="121900" rIns="121900" bIns="121900" anchor="ctr" anchorCtr="0">
                <a:noAutofit/>
              </a:bodyPr>
              <a:lstStyle/>
              <a:p>
                <a:endParaRPr sz="2400"/>
              </a:p>
            </p:txBody>
          </p:sp>
          <p:sp>
            <p:nvSpPr>
              <p:cNvPr id="497" name="Google Shape;497;p26"/>
              <p:cNvSpPr/>
              <p:nvPr/>
            </p:nvSpPr>
            <p:spPr>
              <a:xfrm>
                <a:off x="2592592" y="2194375"/>
                <a:ext cx="843906" cy="1008185"/>
              </a:xfrm>
              <a:custGeom>
                <a:avLst/>
                <a:gdLst/>
                <a:ahLst/>
                <a:cxnLst/>
                <a:rect l="l" t="t" r="r" b="b"/>
                <a:pathLst>
                  <a:path w="24103" h="28795" extrusionOk="0">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498" name="Google Shape;498;p26"/>
              <p:cNvSpPr/>
              <p:nvPr/>
            </p:nvSpPr>
            <p:spPr>
              <a:xfrm>
                <a:off x="2614090" y="2645304"/>
                <a:ext cx="70060" cy="105878"/>
              </a:xfrm>
              <a:custGeom>
                <a:avLst/>
                <a:gdLst/>
                <a:ahLst/>
                <a:cxnLst/>
                <a:rect l="l" t="t" r="r" b="b"/>
                <a:pathLst>
                  <a:path w="2001" h="3024" extrusionOk="0">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spcFirstLastPara="1" wrap="square" lIns="121900" tIns="121900" rIns="121900" bIns="121900" anchor="ctr" anchorCtr="0">
                <a:noAutofit/>
              </a:bodyPr>
              <a:lstStyle/>
              <a:p>
                <a:endParaRPr sz="2400"/>
              </a:p>
            </p:txBody>
          </p:sp>
          <p:sp>
            <p:nvSpPr>
              <p:cNvPr id="499" name="Google Shape;499;p26"/>
              <p:cNvSpPr/>
              <p:nvPr/>
            </p:nvSpPr>
            <p:spPr>
              <a:xfrm>
                <a:off x="2359722" y="2457075"/>
                <a:ext cx="287488" cy="370957"/>
              </a:xfrm>
              <a:custGeom>
                <a:avLst/>
                <a:gdLst/>
                <a:ahLst/>
                <a:cxnLst/>
                <a:rect l="l" t="t" r="r" b="b"/>
                <a:pathLst>
                  <a:path w="8211" h="10595" extrusionOk="0">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spcFirstLastPara="1" wrap="square" lIns="121900" tIns="121900" rIns="121900" bIns="121900" anchor="ctr" anchorCtr="0">
                <a:noAutofit/>
              </a:bodyPr>
              <a:lstStyle/>
              <a:p>
                <a:endParaRPr sz="2400"/>
              </a:p>
            </p:txBody>
          </p:sp>
          <p:sp>
            <p:nvSpPr>
              <p:cNvPr id="500" name="Google Shape;500;p26"/>
              <p:cNvSpPr/>
              <p:nvPr/>
            </p:nvSpPr>
            <p:spPr>
              <a:xfrm>
                <a:off x="2356851" y="2359775"/>
                <a:ext cx="170931" cy="212176"/>
              </a:xfrm>
              <a:custGeom>
                <a:avLst/>
                <a:gdLst/>
                <a:ahLst/>
                <a:cxnLst/>
                <a:rect l="l" t="t" r="r" b="b"/>
                <a:pathLst>
                  <a:path w="4882" h="6060" extrusionOk="0">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501" name="Google Shape;501;p26"/>
              <p:cNvSpPr/>
              <p:nvPr/>
            </p:nvSpPr>
            <p:spPr>
              <a:xfrm>
                <a:off x="2348168" y="2472376"/>
                <a:ext cx="146702" cy="110640"/>
              </a:xfrm>
              <a:custGeom>
                <a:avLst/>
                <a:gdLst/>
                <a:ahLst/>
                <a:cxnLst/>
                <a:rect l="l" t="t" r="r" b="b"/>
                <a:pathLst>
                  <a:path w="4190" h="3160" extrusionOk="0">
                    <a:moveTo>
                      <a:pt x="83" y="1"/>
                    </a:moveTo>
                    <a:lnTo>
                      <a:pt x="1" y="370"/>
                    </a:lnTo>
                    <a:lnTo>
                      <a:pt x="3856" y="3160"/>
                    </a:lnTo>
                    <a:lnTo>
                      <a:pt x="4190" y="2786"/>
                    </a:lnTo>
                    <a:lnTo>
                      <a:pt x="8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02" name="Google Shape;502;p26"/>
              <p:cNvSpPr/>
              <p:nvPr/>
            </p:nvSpPr>
            <p:spPr>
              <a:xfrm>
                <a:off x="2661112" y="2623946"/>
                <a:ext cx="78953" cy="98700"/>
              </a:xfrm>
              <a:custGeom>
                <a:avLst/>
                <a:gdLst/>
                <a:ahLst/>
                <a:cxnLst/>
                <a:rect l="l" t="t" r="r" b="b"/>
                <a:pathLst>
                  <a:path w="2255" h="2819" extrusionOk="0">
                    <a:moveTo>
                      <a:pt x="1802" y="0"/>
                    </a:moveTo>
                    <a:lnTo>
                      <a:pt x="0" y="610"/>
                    </a:lnTo>
                    <a:lnTo>
                      <a:pt x="657" y="2818"/>
                    </a:lnTo>
                    <a:lnTo>
                      <a:pt x="2254" y="1881"/>
                    </a:lnTo>
                    <a:lnTo>
                      <a:pt x="1802" y="0"/>
                    </a:lnTo>
                    <a:close/>
                  </a:path>
                </a:pathLst>
              </a:custGeom>
              <a:solidFill>
                <a:srgbClr val="FFB573"/>
              </a:solidFill>
              <a:ln>
                <a:noFill/>
              </a:ln>
            </p:spPr>
            <p:txBody>
              <a:bodyPr spcFirstLastPara="1" wrap="square" lIns="121900" tIns="121900" rIns="121900" bIns="121900" anchor="ctr" anchorCtr="0">
                <a:noAutofit/>
              </a:bodyPr>
              <a:lstStyle/>
              <a:p>
                <a:endParaRPr sz="2400"/>
              </a:p>
            </p:txBody>
          </p:sp>
        </p:grpSp>
      </p:grpSp>
      <p:sp>
        <p:nvSpPr>
          <p:cNvPr id="85" name="Google Shape;428;p26"/>
          <p:cNvSpPr txBox="1">
            <a:spLocks noGrp="1"/>
          </p:cNvSpPr>
          <p:nvPr>
            <p:ph type="ctrTitle"/>
          </p:nvPr>
        </p:nvSpPr>
        <p:spPr>
          <a:xfrm>
            <a:off x="4193962" y="5708800"/>
            <a:ext cx="2541472" cy="488423"/>
          </a:xfrm>
          <a:prstGeom prst="rect">
            <a:avLst/>
          </a:prstGeom>
        </p:spPr>
        <p:txBody>
          <a:bodyPr spcFirstLastPara="1" wrap="square" lIns="121900" tIns="121900" rIns="121900" bIns="121900" anchor="b" anchorCtr="0">
            <a:noAutofit/>
          </a:bodyPr>
          <a:lstStyle/>
          <a:p>
            <a:r>
              <a:rPr lang="en" b="1" dirty="0">
                <a:solidFill>
                  <a:schemeClr val="bg1">
                    <a:lumMod val="25000"/>
                  </a:schemeClr>
                </a:solidFill>
              </a:rPr>
              <a:t>04</a:t>
            </a:r>
            <a:r>
              <a:rPr lang="en" dirty="0">
                <a:solidFill>
                  <a:schemeClr val="bg1">
                    <a:lumMod val="25000"/>
                  </a:schemeClr>
                </a:solidFill>
              </a:rPr>
              <a:t> </a:t>
            </a:r>
            <a:br>
              <a:rPr lang="en" dirty="0">
                <a:solidFill>
                  <a:schemeClr val="bg1">
                    <a:lumMod val="25000"/>
                  </a:schemeClr>
                </a:solidFill>
              </a:rPr>
            </a:br>
            <a:r>
              <a:rPr lang="en" sz="2800" dirty="0">
                <a:solidFill>
                  <a:schemeClr val="bg1">
                    <a:lumMod val="25000"/>
                  </a:schemeClr>
                </a:solidFill>
              </a:rPr>
              <a:t>Visuals &amp; Slides </a:t>
            </a:r>
            <a:endParaRPr sz="2800" dirty="0">
              <a:solidFill>
                <a:schemeClr val="bg1">
                  <a:lumMod val="25000"/>
                </a:schemeClr>
              </a:solidFill>
            </a:endParaRPr>
          </a:p>
        </p:txBody>
      </p:sp>
      <p:sp>
        <p:nvSpPr>
          <p:cNvPr id="88" name="Google Shape;428;p26"/>
          <p:cNvSpPr txBox="1">
            <a:spLocks noGrp="1"/>
          </p:cNvSpPr>
          <p:nvPr>
            <p:ph type="ctrTitle" idx="2"/>
          </p:nvPr>
        </p:nvSpPr>
        <p:spPr>
          <a:xfrm>
            <a:off x="6735434" y="4378225"/>
            <a:ext cx="2541472" cy="488423"/>
          </a:xfrm>
          <a:prstGeom prst="rect">
            <a:avLst/>
          </a:prstGeom>
        </p:spPr>
        <p:txBody>
          <a:bodyPr spcFirstLastPara="1" wrap="square" lIns="121900" tIns="121900" rIns="121900" bIns="121900" anchor="b" anchorCtr="0">
            <a:noAutofit/>
          </a:bodyPr>
          <a:lstStyle/>
          <a:p>
            <a:r>
              <a:rPr lang="en" b="1" dirty="0">
                <a:solidFill>
                  <a:schemeClr val="bg1">
                    <a:lumMod val="25000"/>
                  </a:schemeClr>
                </a:solidFill>
              </a:rPr>
              <a:t>03 </a:t>
            </a:r>
            <a:br>
              <a:rPr lang="en" dirty="0">
                <a:solidFill>
                  <a:schemeClr val="bg1">
                    <a:lumMod val="25000"/>
                  </a:schemeClr>
                </a:solidFill>
              </a:rPr>
            </a:br>
            <a:r>
              <a:rPr lang="en" sz="2800" dirty="0">
                <a:solidFill>
                  <a:schemeClr val="bg1">
                    <a:lumMod val="25000"/>
                  </a:schemeClr>
                </a:solidFill>
              </a:rPr>
              <a:t>Language &amp; Rhetorical Devices  </a:t>
            </a:r>
            <a:endParaRPr dirty="0">
              <a:solidFill>
                <a:schemeClr val="bg1">
                  <a:lumMod val="25000"/>
                </a:schemeClr>
              </a:solidFill>
            </a:endParaRPr>
          </a:p>
        </p:txBody>
      </p:sp>
      <p:sp>
        <p:nvSpPr>
          <p:cNvPr id="91" name="Google Shape;428;p26"/>
          <p:cNvSpPr txBox="1">
            <a:spLocks noGrp="1"/>
          </p:cNvSpPr>
          <p:nvPr>
            <p:ph type="ctrTitle" idx="3"/>
          </p:nvPr>
        </p:nvSpPr>
        <p:spPr>
          <a:xfrm>
            <a:off x="9650528" y="1815705"/>
            <a:ext cx="2541472" cy="488423"/>
          </a:xfrm>
          <a:prstGeom prst="rect">
            <a:avLst/>
          </a:prstGeom>
        </p:spPr>
        <p:txBody>
          <a:bodyPr spcFirstLastPara="1" wrap="square" lIns="121900" tIns="121900" rIns="121900" bIns="121900" anchor="b" anchorCtr="0">
            <a:noAutofit/>
          </a:bodyPr>
          <a:lstStyle/>
          <a:p>
            <a:r>
              <a:rPr lang="en" b="1" dirty="0">
                <a:solidFill>
                  <a:schemeClr val="bg1">
                    <a:lumMod val="25000"/>
                  </a:schemeClr>
                </a:solidFill>
              </a:rPr>
              <a:t>02</a:t>
            </a:r>
            <a:br>
              <a:rPr lang="en" dirty="0"/>
            </a:br>
            <a:r>
              <a:rPr lang="en" sz="2800" dirty="0">
                <a:solidFill>
                  <a:schemeClr val="bg1">
                    <a:lumMod val="25000"/>
                  </a:schemeClr>
                </a:solidFill>
              </a:rPr>
              <a:t>Opening &amp; Closing</a:t>
            </a:r>
            <a:r>
              <a:rPr lang="en" dirty="0"/>
              <a:t>  </a:t>
            </a:r>
            <a:endParaRPr dirty="0"/>
          </a:p>
        </p:txBody>
      </p:sp>
      <p:sp>
        <p:nvSpPr>
          <p:cNvPr id="93" name="Google Shape;428;p26"/>
          <p:cNvSpPr txBox="1">
            <a:spLocks noGrp="1"/>
          </p:cNvSpPr>
          <p:nvPr>
            <p:ph type="ctrTitle" idx="4"/>
          </p:nvPr>
        </p:nvSpPr>
        <p:spPr>
          <a:xfrm>
            <a:off x="9650528" y="5464589"/>
            <a:ext cx="2541472" cy="488423"/>
          </a:xfrm>
          <a:prstGeom prst="rect">
            <a:avLst/>
          </a:prstGeom>
        </p:spPr>
        <p:txBody>
          <a:bodyPr spcFirstLastPara="1" wrap="square" lIns="121900" tIns="121900" rIns="121900" bIns="121900" anchor="b" anchorCtr="0">
            <a:noAutofit/>
          </a:bodyPr>
          <a:lstStyle/>
          <a:p>
            <a:r>
              <a:rPr lang="en" b="1" dirty="0">
                <a:solidFill>
                  <a:schemeClr val="bg1">
                    <a:lumMod val="25000"/>
                  </a:schemeClr>
                </a:solidFill>
              </a:rPr>
              <a:t>05</a:t>
            </a:r>
            <a:r>
              <a:rPr lang="en" dirty="0">
                <a:solidFill>
                  <a:schemeClr val="bg1">
                    <a:lumMod val="25000"/>
                  </a:schemeClr>
                </a:solidFill>
              </a:rPr>
              <a:t> </a:t>
            </a:r>
            <a:br>
              <a:rPr lang="en" dirty="0">
                <a:solidFill>
                  <a:schemeClr val="bg1">
                    <a:lumMod val="25000"/>
                  </a:schemeClr>
                </a:solidFill>
              </a:rPr>
            </a:br>
            <a:r>
              <a:rPr lang="en" sz="2800" dirty="0">
                <a:solidFill>
                  <a:schemeClr val="bg1">
                    <a:lumMod val="25000"/>
                  </a:schemeClr>
                </a:solidFill>
              </a:rPr>
              <a:t>Delivery</a:t>
            </a:r>
            <a:endParaRPr sz="2800" dirty="0">
              <a:solidFill>
                <a:schemeClr val="bg1">
                  <a:lumMod val="25000"/>
                </a:schemeClr>
              </a:solidFill>
            </a:endParaRPr>
          </a:p>
        </p:txBody>
      </p:sp>
      <p:sp>
        <p:nvSpPr>
          <p:cNvPr id="428" name="Google Shape;428;p26"/>
          <p:cNvSpPr txBox="1">
            <a:spLocks noGrp="1"/>
          </p:cNvSpPr>
          <p:nvPr>
            <p:ph type="ctrTitle" idx="4294967295"/>
          </p:nvPr>
        </p:nvSpPr>
        <p:spPr>
          <a:xfrm>
            <a:off x="0" y="1357313"/>
            <a:ext cx="2541588" cy="488950"/>
          </a:xfrm>
          <a:prstGeom prst="rect">
            <a:avLst/>
          </a:prstGeom>
        </p:spPr>
        <p:txBody>
          <a:bodyPr spcFirstLastPara="1" wrap="square" lIns="121900" tIns="121900" rIns="121900" bIns="121900" anchor="b" anchorCtr="0">
            <a:noAutofit/>
          </a:bodyPr>
          <a:lstStyle/>
          <a:p>
            <a:r>
              <a:rPr lang="en" b="1" dirty="0">
                <a:solidFill>
                  <a:schemeClr val="bg1">
                    <a:lumMod val="25000"/>
                  </a:schemeClr>
                </a:solidFill>
              </a:rPr>
              <a:t>01</a:t>
            </a:r>
            <a:r>
              <a:rPr lang="en" dirty="0">
                <a:solidFill>
                  <a:schemeClr val="bg1">
                    <a:lumMod val="25000"/>
                  </a:schemeClr>
                </a:solidFill>
              </a:rPr>
              <a:t> </a:t>
            </a:r>
            <a:r>
              <a:rPr lang="en" sz="2800" dirty="0">
                <a:solidFill>
                  <a:schemeClr val="bg1">
                    <a:lumMod val="25000"/>
                  </a:schemeClr>
                </a:solidFill>
              </a:rPr>
              <a:t>Connectives</a:t>
            </a:r>
            <a:endParaRPr sz="2800" dirty="0">
              <a:solidFill>
                <a:schemeClr val="bg1">
                  <a:lumMod val="25000"/>
                </a:schemeClr>
              </a:solidFill>
            </a:endParaRPr>
          </a:p>
        </p:txBody>
      </p:sp>
      <p:sp>
        <p:nvSpPr>
          <p:cNvPr id="92" name="Google Shape;425;p26"/>
          <p:cNvSpPr/>
          <p:nvPr/>
        </p:nvSpPr>
        <p:spPr>
          <a:xfrm>
            <a:off x="9650528" y="4558367"/>
            <a:ext cx="810000" cy="817200"/>
          </a:xfrm>
          <a:prstGeom prst="roundRect">
            <a:avLst>
              <a:gd name="adj" fmla="val 4313"/>
            </a:avLst>
          </a:prstGeom>
          <a:solidFill>
            <a:schemeClr val="lt1"/>
          </a:solidFill>
          <a:ln>
            <a:noFill/>
          </a:ln>
        </p:spPr>
        <p:txBody>
          <a:bodyPr spcFirstLastPara="1" wrap="square" lIns="121900" tIns="121900" rIns="121900" bIns="121900" anchor="ctr" anchorCtr="0">
            <a:noAutofit/>
          </a:bodyPr>
          <a:lstStyle/>
          <a:p>
            <a:endParaRPr sz="2400"/>
          </a:p>
        </p:txBody>
      </p:sp>
      <p:sp>
        <p:nvSpPr>
          <p:cNvPr id="427" name="Google Shape;427;p26"/>
          <p:cNvSpPr/>
          <p:nvPr/>
        </p:nvSpPr>
        <p:spPr>
          <a:xfrm>
            <a:off x="4100157" y="478651"/>
            <a:ext cx="810000" cy="817200"/>
          </a:xfrm>
          <a:prstGeom prst="roundRect">
            <a:avLst>
              <a:gd name="adj" fmla="val 4313"/>
            </a:avLst>
          </a:prstGeom>
          <a:solidFill>
            <a:schemeClr val="lt1"/>
          </a:solidFill>
          <a:ln>
            <a:noFill/>
          </a:ln>
        </p:spPr>
        <p:txBody>
          <a:bodyPr spcFirstLastPara="1" wrap="square" lIns="121900" tIns="121900" rIns="121900" bIns="121900" anchor="ctr" anchorCtr="0">
            <a:noAutofit/>
          </a:bodyPr>
          <a:lstStyle/>
          <a:p>
            <a:endParaRPr sz="2400"/>
          </a:p>
        </p:txBody>
      </p:sp>
      <p:sp>
        <p:nvSpPr>
          <p:cNvPr id="94" name="TextBox 1"/>
          <p:cNvSpPr txBox="1">
            <a:spLocks noChangeArrowheads="1"/>
          </p:cNvSpPr>
          <p:nvPr/>
        </p:nvSpPr>
        <p:spPr bwMode="auto">
          <a:xfrm>
            <a:off x="-438954" y="1380630"/>
            <a:ext cx="3937197" cy="830997"/>
          </a:xfrm>
          <a:prstGeom prst="rect">
            <a:avLst/>
          </a:prstGeom>
          <a:noFill/>
          <a:ln w="9525">
            <a:noFill/>
            <a:miter lim="800000"/>
            <a:headEnd/>
            <a:tailEnd/>
          </a:ln>
        </p:spPr>
        <p:txBody>
          <a:bodyPr wrap="square">
            <a:spAutoFit/>
          </a:bodyPr>
          <a:lstStyle/>
          <a:p>
            <a:pPr algn="ctr"/>
            <a:r>
              <a:rPr lang="en-US" altLang="ko-KR" sz="4800" b="1" dirty="0">
                <a:solidFill>
                  <a:schemeClr val="accent2">
                    <a:lumMod val="75000"/>
                  </a:schemeClr>
                </a:solidFill>
                <a:latin typeface="Arial" pitchFamily="34" charset="0"/>
                <a:ea typeface="맑은 고딕" pitchFamily="50" charset="-127"/>
                <a:cs typeface="Arial" pitchFamily="34" charset="0"/>
              </a:rPr>
              <a:t>Contents</a:t>
            </a:r>
          </a:p>
        </p:txBody>
      </p:sp>
    </p:spTree>
    <p:extLst>
      <p:ext uri="{BB962C8B-B14F-4D97-AF65-F5344CB8AC3E}">
        <p14:creationId xmlns:p14="http://schemas.microsoft.com/office/powerpoint/2010/main" val="1676957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Opening the Talk </a:t>
            </a:r>
            <a:endParaRPr lang="en-GB" b="1" dirty="0"/>
          </a:p>
        </p:txBody>
      </p:sp>
      <p:sp>
        <p:nvSpPr>
          <p:cNvPr id="4" name="Content Placeholder 3"/>
          <p:cNvSpPr>
            <a:spLocks noGrp="1"/>
          </p:cNvSpPr>
          <p:nvPr>
            <p:ph idx="1"/>
          </p:nvPr>
        </p:nvSpPr>
        <p:spPr>
          <a:xfrm>
            <a:off x="652010" y="1265704"/>
            <a:ext cx="11031990" cy="4876477"/>
          </a:xfrm>
        </p:spPr>
        <p:txBody>
          <a:bodyPr>
            <a:normAutofit/>
          </a:bodyPr>
          <a:lstStyle/>
          <a:p>
            <a:pPr lvl="0"/>
            <a:r>
              <a:rPr lang="en-US" sz="2400" b="1" dirty="0">
                <a:solidFill>
                  <a:srgbClr val="FF0000"/>
                </a:solidFill>
              </a:rPr>
              <a:t>Types of Hook </a:t>
            </a:r>
            <a:endParaRPr lang="en-GB" sz="2400" b="1" dirty="0">
              <a:solidFill>
                <a:srgbClr val="FF0000"/>
              </a:solidFill>
            </a:endParaRPr>
          </a:p>
          <a:p>
            <a:pPr marL="342900" lvl="0" indent="-342900">
              <a:buFont typeface="Arial" panose="020B0604020202020204" pitchFamily="34" charset="0"/>
              <a:buChar char="•"/>
            </a:pPr>
            <a:r>
              <a:rPr lang="en-GB" sz="2400" dirty="0"/>
              <a:t>Story/personal anecdote </a:t>
            </a:r>
          </a:p>
          <a:p>
            <a:pPr marL="342900" lvl="0" indent="-342900">
              <a:buFont typeface="Arial" panose="020B0604020202020204" pitchFamily="34" charset="0"/>
              <a:buChar char="•"/>
            </a:pPr>
            <a:r>
              <a:rPr lang="en-GB" sz="2400" dirty="0"/>
              <a:t>Question(s)</a:t>
            </a:r>
          </a:p>
          <a:p>
            <a:pPr marL="342900" lvl="0" indent="-342900">
              <a:buFont typeface="Arial" panose="020B0604020202020204" pitchFamily="34" charset="0"/>
              <a:buChar char="•"/>
            </a:pPr>
            <a:r>
              <a:rPr lang="en-GB" sz="2400" dirty="0"/>
              <a:t>Shocking statement</a:t>
            </a:r>
          </a:p>
          <a:p>
            <a:pPr marL="342900" lvl="0" indent="-342900">
              <a:buFont typeface="Arial" panose="020B0604020202020204" pitchFamily="34" charset="0"/>
              <a:buChar char="•"/>
            </a:pPr>
            <a:r>
              <a:rPr lang="en-GB" sz="2400" dirty="0"/>
              <a:t>Imagine a scenario </a:t>
            </a:r>
          </a:p>
          <a:p>
            <a:pPr marL="342900" lvl="0" indent="-342900">
              <a:buFont typeface="Arial" panose="020B0604020202020204" pitchFamily="34" charset="0"/>
              <a:buChar char="•"/>
            </a:pPr>
            <a:r>
              <a:rPr lang="en-GB" sz="2400" dirty="0"/>
              <a:t>Ignite Curiosity</a:t>
            </a:r>
          </a:p>
          <a:p>
            <a:pPr lvl="0"/>
            <a:endParaRPr lang="en-US" sz="2400" dirty="0"/>
          </a:p>
          <a:p>
            <a:pPr lvl="0"/>
            <a:r>
              <a:rPr lang="en-US" sz="2400" b="1" dirty="0">
                <a:solidFill>
                  <a:srgbClr val="7030A0"/>
                </a:solidFill>
              </a:rPr>
              <a:t>Read the opening paragraphs on page 22—23. What is the strategy used in the hook?</a:t>
            </a:r>
          </a:p>
          <a:p>
            <a:pPr lvl="0"/>
            <a:r>
              <a:rPr lang="en-US" sz="2400" b="1" dirty="0">
                <a:solidFill>
                  <a:srgbClr val="7030A0"/>
                </a:solidFill>
              </a:rPr>
              <a:t>What are the other elements used in these opening paragraphs?</a:t>
            </a:r>
            <a:endParaRPr lang="en-GB" sz="2400" b="1" dirty="0">
              <a:solidFill>
                <a:srgbClr val="7030A0"/>
              </a:solidFill>
            </a:endParaRPr>
          </a:p>
        </p:txBody>
      </p:sp>
    </p:spTree>
    <p:extLst>
      <p:ext uri="{BB962C8B-B14F-4D97-AF65-F5344CB8AC3E}">
        <p14:creationId xmlns:p14="http://schemas.microsoft.com/office/powerpoint/2010/main" val="85457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3953"/>
            <a:ext cx="12192000" cy="1179288"/>
          </a:xfrm>
        </p:spPr>
        <p:txBody>
          <a:bodyPr/>
          <a:lstStyle/>
          <a:p>
            <a:pPr algn="ctr"/>
            <a:r>
              <a:rPr lang="en-US" b="1" dirty="0"/>
              <a:t>Opening the Talk </a:t>
            </a:r>
            <a:endParaRPr lang="en-GB" b="1" dirty="0"/>
          </a:p>
        </p:txBody>
      </p:sp>
      <p:sp>
        <p:nvSpPr>
          <p:cNvPr id="4" name="Content Placeholder 3"/>
          <p:cNvSpPr>
            <a:spLocks noGrp="1"/>
          </p:cNvSpPr>
          <p:nvPr>
            <p:ph idx="1"/>
          </p:nvPr>
        </p:nvSpPr>
        <p:spPr>
          <a:xfrm>
            <a:off x="580005" y="1658259"/>
            <a:ext cx="11031990" cy="4626427"/>
          </a:xfrm>
        </p:spPr>
        <p:txBody>
          <a:bodyPr>
            <a:normAutofit/>
          </a:bodyPr>
          <a:lstStyle/>
          <a:p>
            <a:pPr lvl="0"/>
            <a:r>
              <a:rPr lang="en-GB" sz="2400" b="1" dirty="0">
                <a:solidFill>
                  <a:srgbClr val="FF0000"/>
                </a:solidFill>
              </a:rPr>
              <a:t>Show a compelling slide, video, or object</a:t>
            </a:r>
            <a:endParaRPr lang="en-GB" sz="2400" dirty="0">
              <a:solidFill>
                <a:srgbClr val="FF0000"/>
              </a:solidFill>
            </a:endParaRPr>
          </a:p>
          <a:p>
            <a:pPr lvl="0"/>
            <a:r>
              <a:rPr lang="en-GB" sz="2400" i="1" dirty="0"/>
              <a:t>“The image you’re about to see changed my life.” </a:t>
            </a:r>
            <a:endParaRPr lang="en-GB" sz="2400" dirty="0"/>
          </a:p>
          <a:p>
            <a:pPr lvl="0"/>
            <a:r>
              <a:rPr lang="en-GB" sz="2400" i="1" dirty="0"/>
              <a:t>“I’m going to play you a video that, at first viewing, may seem to be impossible.” </a:t>
            </a:r>
            <a:endParaRPr lang="en-GB" sz="2400" dirty="0"/>
          </a:p>
          <a:p>
            <a:pPr lvl="0"/>
            <a:r>
              <a:rPr lang="en-GB" sz="2400" i="1" dirty="0"/>
              <a:t>“Here’s my opening slide. Can you figure out what this thing is?”</a:t>
            </a:r>
            <a:endParaRPr lang="en-GB" sz="2400" dirty="0"/>
          </a:p>
          <a:p>
            <a:pPr lvl="0"/>
            <a:r>
              <a:rPr lang="en-GB" sz="2400" i="1" dirty="0"/>
              <a:t>“Until two and a half months ago, no living human had cast eyes on this object.”</a:t>
            </a:r>
            <a:endParaRPr lang="en-GB" sz="2400" dirty="0"/>
          </a:p>
          <a:p>
            <a:r>
              <a:rPr lang="en-GB" sz="2400" i="1" dirty="0"/>
              <a:t> </a:t>
            </a:r>
            <a:endParaRPr lang="en-GB" sz="2400" dirty="0"/>
          </a:p>
          <a:p>
            <a:r>
              <a:rPr lang="en-GB" sz="2400" b="1" dirty="0">
                <a:solidFill>
                  <a:srgbClr val="7030A0"/>
                </a:solidFill>
              </a:rPr>
              <a:t>Works well for talks on technology and invention, as well as conceptual talks </a:t>
            </a:r>
          </a:p>
        </p:txBody>
      </p:sp>
    </p:spTree>
    <p:extLst>
      <p:ext uri="{BB962C8B-B14F-4D97-AF65-F5344CB8AC3E}">
        <p14:creationId xmlns:p14="http://schemas.microsoft.com/office/powerpoint/2010/main" val="257575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Opening the Talk </a:t>
            </a:r>
            <a:endParaRPr lang="en-GB" b="1" dirty="0"/>
          </a:p>
        </p:txBody>
      </p:sp>
      <p:sp>
        <p:nvSpPr>
          <p:cNvPr id="4" name="Content Placeholder 3"/>
          <p:cNvSpPr>
            <a:spLocks noGrp="1"/>
          </p:cNvSpPr>
          <p:nvPr>
            <p:ph idx="1"/>
          </p:nvPr>
        </p:nvSpPr>
        <p:spPr>
          <a:xfrm>
            <a:off x="333829" y="1179288"/>
            <a:ext cx="5486400" cy="5611312"/>
          </a:xfrm>
        </p:spPr>
        <p:txBody>
          <a:bodyPr>
            <a:normAutofit fontScale="92500" lnSpcReduction="20000"/>
          </a:bodyPr>
          <a:lstStyle/>
          <a:p>
            <a:pPr lvl="0"/>
            <a:r>
              <a:rPr lang="en-GB" sz="2400" b="1" dirty="0">
                <a:solidFill>
                  <a:srgbClr val="FF0000"/>
                </a:solidFill>
              </a:rPr>
              <a:t>Show a compelling slide, video, or object</a:t>
            </a:r>
            <a:endParaRPr lang="en-GB" sz="2400" dirty="0">
              <a:solidFill>
                <a:srgbClr val="FF0000"/>
              </a:solidFill>
            </a:endParaRPr>
          </a:p>
          <a:p>
            <a:pPr algn="just"/>
            <a:r>
              <a:rPr lang="en-GB" sz="2100" i="1" dirty="0"/>
              <a:t>“First, a video. Yes, it is a scrambled egg. But as you look at it, I hope you'll begin to feel just slightly uneasy. Because you may notice that what's actually happening is that the egg is unscrambling itself. And you'll now see the yolk and the white have separated. And now they're going to be poured back into the egg. And we all know in our heart of hearts that this is not the way the universe works. A scrambled egg is mush -- tasty mush -- but it's mush. An egg is a beautiful, sophisticated thing that can create even more sophisticated things, such as chickens. And we know in our heart of hearts that the universe does not travel from mush to complexity. In fact, this gut instinct is reflected in one of the most fundamental laws of physics, the second law of thermodynamics, or the law of entropy. What that says basically is that the general tendency of the universe is to move from order and structure to lack of order, lack of structure -- in fact, to mush. And that's why that video feels a bit strange.” </a:t>
            </a:r>
            <a:endParaRPr lang="en-GB" sz="2100" dirty="0"/>
          </a:p>
          <a:p>
            <a:pPr algn="r"/>
            <a:r>
              <a:rPr lang="en-GB" sz="1200" dirty="0"/>
              <a:t>- The History of our world in 18 minutes, David Christian</a:t>
            </a:r>
          </a:p>
        </p:txBody>
      </p:sp>
      <p:pic>
        <p:nvPicPr>
          <p:cNvPr id="1026" name="Picture 2" descr="Latest Egg GIFs | Gfycat">
            <a:extLst>
              <a:ext uri="{FF2B5EF4-FFF2-40B4-BE49-F238E27FC236}">
                <a16:creationId xmlns:a16="http://schemas.microsoft.com/office/drawing/2014/main" id="{148281BB-E6BC-E8DE-6090-5F2EE3950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5761"/>
            <a:ext cx="5469369" cy="316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839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Opening the Talk </a:t>
            </a:r>
            <a:endParaRPr lang="en-GB" b="1" dirty="0"/>
          </a:p>
        </p:txBody>
      </p:sp>
      <p:sp>
        <p:nvSpPr>
          <p:cNvPr id="4" name="Content Placeholder 3"/>
          <p:cNvSpPr>
            <a:spLocks noGrp="1"/>
          </p:cNvSpPr>
          <p:nvPr>
            <p:ph idx="1"/>
          </p:nvPr>
        </p:nvSpPr>
        <p:spPr>
          <a:xfrm>
            <a:off x="652010" y="1265704"/>
            <a:ext cx="11031990" cy="5208987"/>
          </a:xfrm>
        </p:spPr>
        <p:txBody>
          <a:bodyPr>
            <a:normAutofit/>
          </a:bodyPr>
          <a:lstStyle/>
          <a:p>
            <a:pPr lvl="0"/>
            <a:r>
              <a:rPr lang="en-GB" sz="2400" b="1" dirty="0">
                <a:solidFill>
                  <a:srgbClr val="FF0000"/>
                </a:solidFill>
              </a:rPr>
              <a:t>State how the topic is important, relevant or beneficial for them to know about </a:t>
            </a:r>
          </a:p>
          <a:p>
            <a:endParaRPr lang="en-GB" sz="2000" i="1" dirty="0"/>
          </a:p>
          <a:p>
            <a:r>
              <a:rPr lang="en-GB" sz="2000" i="1" dirty="0"/>
              <a:t>For all that's ever been said about climate change, we haven't heard nearly enough about the psychological impacts of living in a warming world. If you've heard the grim climate research that science communicators like me weave into our books and documentaries, you've probably felt </a:t>
            </a:r>
            <a:r>
              <a:rPr lang="en-GB" sz="2000" b="1" i="1" dirty="0"/>
              <a:t>bouts of fear, fatalism or hopelessness. If you've been impacted by climate disaster, these feelings can set in much deeper</a:t>
            </a:r>
            <a:r>
              <a:rPr lang="en-GB" sz="2000" i="1" dirty="0"/>
              <a:t>, </a:t>
            </a:r>
            <a:r>
              <a:rPr lang="en-GB" sz="2000" b="1" dirty="0"/>
              <a:t>leading to shock, trauma, strained relationships, substance abuse and the loss of personal identity and control.  </a:t>
            </a:r>
            <a:r>
              <a:rPr lang="en-GB" sz="2000" i="1" dirty="0"/>
              <a:t>Vital political and technological work is underway to moderate our climate chaos, but I'm here to evoke a feeling in you for why we also need </a:t>
            </a:r>
            <a:r>
              <a:rPr lang="en-GB" sz="2000" b="1" i="1" dirty="0"/>
              <a:t>our actions and policies to reflect an understanding of how our changing environments threaten our mental, social and spiritual well-being. </a:t>
            </a:r>
            <a:endParaRPr lang="en-GB" sz="2000" b="1" dirty="0"/>
          </a:p>
          <a:p>
            <a:pPr algn="r"/>
            <a:r>
              <a:rPr lang="en-GB" sz="1800" dirty="0"/>
              <a:t>- How climate change affects your mental health, Britt Wray </a:t>
            </a:r>
          </a:p>
        </p:txBody>
      </p:sp>
    </p:spTree>
    <p:extLst>
      <p:ext uri="{BB962C8B-B14F-4D97-AF65-F5344CB8AC3E}">
        <p14:creationId xmlns:p14="http://schemas.microsoft.com/office/powerpoint/2010/main" val="4162201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418" y="1"/>
            <a:ext cx="10080000" cy="858982"/>
          </a:xfrm>
        </p:spPr>
        <p:txBody>
          <a:bodyPr/>
          <a:lstStyle/>
          <a:p>
            <a:pPr algn="ctr"/>
            <a:r>
              <a:rPr lang="en-US" sz="4000" dirty="0"/>
              <a:t>The Throughline: Be very clear! </a:t>
            </a:r>
            <a:endParaRPr lang="en-GB" sz="4000" dirty="0"/>
          </a:p>
        </p:txBody>
      </p:sp>
      <p:sp>
        <p:nvSpPr>
          <p:cNvPr id="3" name="Rectangle 2"/>
          <p:cNvSpPr/>
          <p:nvPr/>
        </p:nvSpPr>
        <p:spPr>
          <a:xfrm>
            <a:off x="1690254" y="981424"/>
            <a:ext cx="9947563" cy="3170099"/>
          </a:xfrm>
          <a:prstGeom prst="rect">
            <a:avLst/>
          </a:prstGeom>
        </p:spPr>
        <p:txBody>
          <a:bodyPr wrap="square">
            <a:spAutoFit/>
          </a:bodyPr>
          <a:lstStyle/>
          <a:p>
            <a:r>
              <a:rPr lang="en-GB" sz="2000" b="1" dirty="0"/>
              <a:t>Compare the following start of a talk. Which has a clearer </a:t>
            </a:r>
            <a:r>
              <a:rPr lang="en-GB" sz="2000" b="1" dirty="0" err="1"/>
              <a:t>throughline</a:t>
            </a:r>
            <a:r>
              <a:rPr lang="en-GB" sz="2000" b="1" dirty="0"/>
              <a:t>? Why?</a:t>
            </a:r>
            <a:endParaRPr lang="en-GB" sz="2000" dirty="0"/>
          </a:p>
          <a:p>
            <a:r>
              <a:rPr lang="en-GB" sz="2000" dirty="0"/>
              <a:t> </a:t>
            </a:r>
          </a:p>
          <a:p>
            <a:pPr lvl="3"/>
            <a:r>
              <a:rPr lang="en-GB" sz="2000" i="1" dirty="0"/>
              <a:t>a) “I want to share with you some experiences I had during my recent trip to Cape Town, and then make a few observations about life on the road…”</a:t>
            </a:r>
            <a:endParaRPr lang="en-GB" sz="2000" dirty="0"/>
          </a:p>
          <a:p>
            <a:r>
              <a:rPr lang="en-GB" sz="2000" dirty="0"/>
              <a:t>OR</a:t>
            </a:r>
          </a:p>
          <a:p>
            <a:endParaRPr lang="en-GB" sz="2000" dirty="0"/>
          </a:p>
          <a:p>
            <a:pPr lvl="3"/>
            <a:r>
              <a:rPr lang="en-GB" sz="2000" i="1" dirty="0"/>
              <a:t>b) “On my recent trip to Cape Town, I learnt something new about strangers—when you can trust them and when you definitely can’t. Let me share with two different experiences I had.” </a:t>
            </a:r>
            <a:endParaRPr lang="en-GB" sz="2000" dirty="0"/>
          </a:p>
          <a:p>
            <a:r>
              <a:rPr lang="en-GB" sz="2000" b="1" dirty="0"/>
              <a:t> </a:t>
            </a:r>
            <a:endParaRPr lang="en-GB" sz="2000" dirty="0"/>
          </a:p>
        </p:txBody>
      </p:sp>
      <p:sp>
        <p:nvSpPr>
          <p:cNvPr id="5" name="Rectangle 4"/>
          <p:cNvSpPr/>
          <p:nvPr/>
        </p:nvSpPr>
        <p:spPr>
          <a:xfrm>
            <a:off x="2715491" y="4938982"/>
            <a:ext cx="8728364" cy="865173"/>
          </a:xfrm>
          <a:prstGeom prst="rect">
            <a:avLst/>
          </a:prstGeom>
        </p:spPr>
        <p:txBody>
          <a:bodyPr wrap="square">
            <a:spAutoFit/>
          </a:bodyPr>
          <a:lstStyle/>
          <a:p>
            <a:pPr algn="just">
              <a:lnSpc>
                <a:spcPct val="107000"/>
              </a:lnSpc>
              <a:spcAft>
                <a:spcPts val="800"/>
              </a:spcAft>
            </a:pPr>
            <a:r>
              <a:rPr lang="en-GB" sz="2400" b="1" dirty="0">
                <a:solidFill>
                  <a:srgbClr val="222222"/>
                </a:solidFill>
                <a:highlight>
                  <a:srgbClr val="FFFF00"/>
                </a:highlight>
                <a:latin typeface="Calibri" panose="020F0502020204030204" pitchFamily="34" charset="0"/>
                <a:ea typeface="Calibri" panose="020F0502020204030204" pitchFamily="34" charset="0"/>
                <a:cs typeface="Calibri" panose="020F0502020204030204" pitchFamily="34" charset="0"/>
              </a:rPr>
              <a:t>B is has a clearer </a:t>
            </a:r>
            <a:r>
              <a:rPr lang="en-GB" sz="2400" b="1" dirty="0" err="1">
                <a:solidFill>
                  <a:srgbClr val="222222"/>
                </a:solidFill>
                <a:highlight>
                  <a:srgbClr val="FFFF00"/>
                </a:highlight>
                <a:latin typeface="Calibri" panose="020F0502020204030204" pitchFamily="34" charset="0"/>
                <a:ea typeface="Calibri" panose="020F0502020204030204" pitchFamily="34" charset="0"/>
                <a:cs typeface="Calibri" panose="020F0502020204030204" pitchFamily="34" charset="0"/>
              </a:rPr>
              <a:t>throughline</a:t>
            </a:r>
            <a:r>
              <a:rPr lang="en-GB" sz="2400" b="1" dirty="0">
                <a:solidFill>
                  <a:srgbClr val="222222"/>
                </a:solidFill>
                <a:highlight>
                  <a:srgbClr val="FFFF00"/>
                </a:highlight>
                <a:latin typeface="Calibri" panose="020F0502020204030204" pitchFamily="34" charset="0"/>
                <a:ea typeface="Calibri" panose="020F0502020204030204" pitchFamily="34" charset="0"/>
                <a:cs typeface="Calibri" panose="020F0502020204030204" pitchFamily="34" charset="0"/>
              </a:rPr>
              <a:t> because it is more specific in depicting what the talk is about (trusting strangers)</a:t>
            </a:r>
            <a:endParaRPr lang="en-GB"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470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Opening the Talk </a:t>
            </a:r>
            <a:endParaRPr lang="en-GB" b="1" dirty="0"/>
          </a:p>
        </p:txBody>
      </p:sp>
      <p:sp>
        <p:nvSpPr>
          <p:cNvPr id="4" name="Content Placeholder 3"/>
          <p:cNvSpPr>
            <a:spLocks noGrp="1"/>
          </p:cNvSpPr>
          <p:nvPr>
            <p:ph idx="1"/>
          </p:nvPr>
        </p:nvSpPr>
        <p:spPr>
          <a:xfrm>
            <a:off x="652010" y="1265704"/>
            <a:ext cx="11031990" cy="5208987"/>
          </a:xfrm>
        </p:spPr>
        <p:txBody>
          <a:bodyPr>
            <a:normAutofit/>
          </a:bodyPr>
          <a:lstStyle/>
          <a:p>
            <a:pPr lvl="0"/>
            <a:r>
              <a:rPr lang="en-GB" sz="2400" b="1" dirty="0">
                <a:solidFill>
                  <a:srgbClr val="FF0000"/>
                </a:solidFill>
              </a:rPr>
              <a:t>Guide your audience by making your </a:t>
            </a:r>
            <a:r>
              <a:rPr lang="en-GB" sz="2400" b="1" dirty="0" err="1">
                <a:solidFill>
                  <a:srgbClr val="FF0000"/>
                </a:solidFill>
              </a:rPr>
              <a:t>throughline</a:t>
            </a:r>
            <a:r>
              <a:rPr lang="en-GB" sz="2400" b="1" dirty="0">
                <a:solidFill>
                  <a:srgbClr val="FF0000"/>
                </a:solidFill>
              </a:rPr>
              <a:t> clear and giving them a sense of how your talk is structured / Preview of the talk</a:t>
            </a:r>
            <a:endParaRPr lang="en-GB" sz="2400" dirty="0">
              <a:solidFill>
                <a:srgbClr val="FF0000"/>
              </a:solidFill>
            </a:endParaRPr>
          </a:p>
          <a:p>
            <a:endParaRPr lang="en-GB" i="1" dirty="0"/>
          </a:p>
          <a:p>
            <a:pPr algn="just"/>
            <a:r>
              <a:rPr lang="en-GB" sz="2000" i="1" dirty="0"/>
              <a:t>On the path that American children travel to adulthood, two institutions oversee the journey. The first is the one we hear a lot about: college. College has some shortcomings. It’s expensive; it leaves young people in debt. But all in all, it’s a pretty good path. </a:t>
            </a:r>
            <a:r>
              <a:rPr lang="en-GB" sz="2000" b="1" i="1" dirty="0">
                <a:solidFill>
                  <a:srgbClr val="0070C0"/>
                </a:solidFill>
              </a:rPr>
              <a:t>Today I want to talk about the second institution overseeing the journey from childhood to adulthood in the United States. And that institution is prison. </a:t>
            </a:r>
            <a:r>
              <a:rPr lang="en-GB" sz="2000" i="1" dirty="0">
                <a:solidFill>
                  <a:srgbClr val="00B050"/>
                </a:solidFill>
              </a:rPr>
              <a:t>Young people on this journey are meeting with probation officers instead of with teachers. They're going to court dates instead of to class. And they're emerging from their 20s not with degrees in business and English, but with criminal records. There are more and more kids on this journey to adulthood than ever before in the United States</a:t>
            </a:r>
            <a:r>
              <a:rPr lang="en-GB" sz="2000" i="1" dirty="0">
                <a:solidFill>
                  <a:schemeClr val="accent2">
                    <a:lumMod val="75000"/>
                  </a:schemeClr>
                </a:solidFill>
              </a:rPr>
              <a:t> </a:t>
            </a:r>
            <a:r>
              <a:rPr lang="en-GB" sz="2000" i="1" dirty="0"/>
              <a:t>and that's because in the past 40 years, our incarceration rate has grown by 700 percent. </a:t>
            </a:r>
            <a:endParaRPr lang="en-GB" sz="2000" dirty="0"/>
          </a:p>
          <a:p>
            <a:pPr algn="r"/>
            <a:r>
              <a:rPr lang="en-GB" sz="1800" dirty="0"/>
              <a:t>- How we are priming some kids for college—and others for prison, Alice Goffman</a:t>
            </a:r>
          </a:p>
          <a:p>
            <a:r>
              <a:rPr lang="en-GB" sz="1800" dirty="0"/>
              <a:t> </a:t>
            </a:r>
          </a:p>
        </p:txBody>
      </p:sp>
    </p:spTree>
    <p:extLst>
      <p:ext uri="{BB962C8B-B14F-4D97-AF65-F5344CB8AC3E}">
        <p14:creationId xmlns:p14="http://schemas.microsoft.com/office/powerpoint/2010/main" val="4160906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b="1" dirty="0"/>
              <a:t>How </a:t>
            </a:r>
            <a:r>
              <a:rPr lang="en-GB" b="1" i="1" dirty="0"/>
              <a:t>not </a:t>
            </a:r>
            <a:r>
              <a:rPr lang="en-GB" b="1" dirty="0"/>
              <a:t>to end:</a:t>
            </a:r>
            <a:endParaRPr lang="en-GB" dirty="0"/>
          </a:p>
        </p:txBody>
      </p:sp>
      <p:sp>
        <p:nvSpPr>
          <p:cNvPr id="4" name="Content Placeholder 3"/>
          <p:cNvSpPr>
            <a:spLocks noGrp="1"/>
          </p:cNvSpPr>
          <p:nvPr>
            <p:ph idx="1"/>
          </p:nvPr>
        </p:nvSpPr>
        <p:spPr>
          <a:xfrm>
            <a:off x="431370" y="1007087"/>
            <a:ext cx="11329259" cy="5116622"/>
          </a:xfrm>
        </p:spPr>
        <p:txBody>
          <a:bodyPr>
            <a:noAutofit/>
          </a:bodyPr>
          <a:lstStyle/>
          <a:p>
            <a:r>
              <a:rPr lang="en-GB" sz="2200" dirty="0"/>
              <a:t> “</a:t>
            </a:r>
            <a:r>
              <a:rPr lang="en-GB" sz="2200" i="1" dirty="0"/>
              <a:t>Well, that’s my time gone, so I’ll wrap up there.”</a:t>
            </a:r>
            <a:r>
              <a:rPr lang="en-GB" sz="2200" dirty="0"/>
              <a:t> </a:t>
            </a:r>
            <a:r>
              <a:rPr lang="en-GB" sz="2200" dirty="0">
                <a:solidFill>
                  <a:srgbClr val="0070C0"/>
                </a:solidFill>
              </a:rPr>
              <a:t>(Insinuates bad planning) </a:t>
            </a:r>
          </a:p>
          <a:p>
            <a:pPr lvl="0"/>
            <a:endParaRPr lang="en-GB" sz="2200" i="1" dirty="0"/>
          </a:p>
          <a:p>
            <a:pPr lvl="0"/>
            <a:r>
              <a:rPr lang="en-GB" sz="2200" i="1" dirty="0"/>
              <a:t>“The future is full of challenges and opportunities. Everyone here has it in their heart to make a difference. Let’s dream together. Let’s be the change we want to see in the world.”</a:t>
            </a:r>
            <a:r>
              <a:rPr lang="en-GB" sz="2200" dirty="0"/>
              <a:t> </a:t>
            </a:r>
            <a:r>
              <a:rPr lang="en-GB" sz="2200" dirty="0">
                <a:solidFill>
                  <a:srgbClr val="0070C0"/>
                </a:solidFill>
              </a:rPr>
              <a:t>(Cliché)</a:t>
            </a:r>
            <a:r>
              <a:rPr lang="en-GB" sz="2200" i="1" dirty="0">
                <a:solidFill>
                  <a:srgbClr val="0070C0"/>
                </a:solidFill>
              </a:rPr>
              <a:t> </a:t>
            </a:r>
            <a:endParaRPr lang="en-GB" sz="2200" dirty="0">
              <a:solidFill>
                <a:srgbClr val="0070C0"/>
              </a:solidFill>
            </a:endParaRPr>
          </a:p>
          <a:p>
            <a:pPr lvl="0"/>
            <a:endParaRPr lang="en-GB" sz="2200" i="1" dirty="0"/>
          </a:p>
          <a:p>
            <a:pPr lvl="0"/>
            <a:r>
              <a:rPr lang="en-GB" sz="2200" i="1" dirty="0"/>
              <a:t>“I’m sorry I haven’t had time to discuss some of the major issues here, but hopefully this has at least given you a flavour of the topic.”</a:t>
            </a:r>
            <a:r>
              <a:rPr lang="en-GB" sz="2200" dirty="0"/>
              <a:t> </a:t>
            </a:r>
            <a:r>
              <a:rPr lang="en-GB" sz="2200" dirty="0">
                <a:solidFill>
                  <a:srgbClr val="0070C0"/>
                </a:solidFill>
              </a:rPr>
              <a:t>(Does not inspire confidence)</a:t>
            </a:r>
          </a:p>
          <a:p>
            <a:pPr lvl="0"/>
            <a:endParaRPr lang="en-GB" sz="2200" i="1" dirty="0"/>
          </a:p>
          <a:p>
            <a:pPr lvl="0"/>
            <a:r>
              <a:rPr lang="en-GB" sz="2200" i="1" dirty="0"/>
              <a:t>“Thanks for being such an amazing audience. I have loved every moment, standing here, talking to you. I’ll carry this experience with me for a long, long time. You’ve been so patient</a:t>
            </a:r>
            <a:r>
              <a:rPr lang="en-GB" sz="2200" i="1" dirty="0">
                <a:solidFill>
                  <a:srgbClr val="0070C0"/>
                </a:solidFill>
              </a:rPr>
              <a:t>…(Gushing and </a:t>
            </a:r>
            <a:r>
              <a:rPr lang="en-GB" sz="2200" dirty="0">
                <a:solidFill>
                  <a:srgbClr val="0070C0"/>
                </a:solidFill>
              </a:rPr>
              <a:t>draggy) </a:t>
            </a:r>
          </a:p>
          <a:p>
            <a:pPr lvl="0"/>
            <a:endParaRPr lang="en-GB" sz="2200" i="1" dirty="0"/>
          </a:p>
          <a:p>
            <a:pPr lvl="0"/>
            <a:r>
              <a:rPr lang="en-GB" sz="2200" i="1" dirty="0"/>
              <a:t>“So that concludes my argument, now are there any questions?”</a:t>
            </a:r>
            <a:r>
              <a:rPr lang="en-GB" sz="2200" dirty="0"/>
              <a:t> </a:t>
            </a:r>
            <a:r>
              <a:rPr lang="en-GB" sz="2200" dirty="0">
                <a:solidFill>
                  <a:srgbClr val="0070C0"/>
                </a:solidFill>
              </a:rPr>
              <a:t>(Generic and not ending with impact) </a:t>
            </a:r>
          </a:p>
          <a:p>
            <a:r>
              <a:rPr lang="en-GB" sz="2200" dirty="0"/>
              <a:t> </a:t>
            </a:r>
          </a:p>
          <a:p>
            <a:endParaRPr lang="en-GB" sz="2200" dirty="0"/>
          </a:p>
        </p:txBody>
      </p:sp>
    </p:spTree>
    <p:extLst>
      <p:ext uri="{BB962C8B-B14F-4D97-AF65-F5344CB8AC3E}">
        <p14:creationId xmlns:p14="http://schemas.microsoft.com/office/powerpoint/2010/main" val="387038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err="1"/>
              <a:t>i</a:t>
            </a:r>
            <a:r>
              <a:rPr lang="en-US" dirty="0"/>
              <a:t>) Camera Pull-back </a:t>
            </a:r>
            <a:endParaRPr lang="en-GB" dirty="0"/>
          </a:p>
        </p:txBody>
      </p:sp>
      <p:sp>
        <p:nvSpPr>
          <p:cNvPr id="4" name="Content Placeholder 3"/>
          <p:cNvSpPr>
            <a:spLocks noGrp="1"/>
          </p:cNvSpPr>
          <p:nvPr>
            <p:ph idx="1"/>
          </p:nvPr>
        </p:nvSpPr>
        <p:spPr>
          <a:xfrm>
            <a:off x="431370" y="1355430"/>
            <a:ext cx="11329259" cy="5116622"/>
          </a:xfrm>
        </p:spPr>
        <p:txBody>
          <a:bodyPr>
            <a:noAutofit/>
          </a:bodyPr>
          <a:lstStyle/>
          <a:p>
            <a:r>
              <a:rPr lang="en-GB" sz="2400" b="1" dirty="0">
                <a:solidFill>
                  <a:srgbClr val="FF0000"/>
                </a:solidFill>
              </a:rPr>
              <a:t>Provide a bigger picture and a broader set of possibilities implied by your sharing. </a:t>
            </a:r>
          </a:p>
          <a:p>
            <a:r>
              <a:rPr lang="en-GB" sz="2400" dirty="0"/>
              <a:t>  </a:t>
            </a:r>
          </a:p>
          <a:p>
            <a:r>
              <a:rPr lang="en-GB" sz="2400" i="1" dirty="0"/>
              <a:t>“Just imagine an astronaut being able to feel the overall health of the International Space Station, or, for that matter, having you feel the invisible states of your own health, like your blood sugar and the state of your microbiome, or having 360-degree vision or seeing in infrared or ultraviolet. So the key is this: As we move into the future, </a:t>
            </a:r>
            <a:r>
              <a:rPr lang="en-GB" sz="2400" i="1" dirty="0">
                <a:solidFill>
                  <a:srgbClr val="0070C0"/>
                </a:solidFill>
              </a:rPr>
              <a:t>we’re going to increasingly be able to choose our own peripheral devices. We no longer have to wait for Mother Nature’s sensory gifts on her timescales, but instead, like any good parent, she’s given us the tools that we need to go out and define our own trajectory. </a:t>
            </a:r>
            <a:r>
              <a:rPr lang="en-GB" sz="2400" i="1" dirty="0">
                <a:solidFill>
                  <a:srgbClr val="7030A0"/>
                </a:solidFill>
              </a:rPr>
              <a:t>So the question now is, how do you want to go out and experience your universe?”</a:t>
            </a:r>
            <a:endParaRPr lang="en-GB" sz="2400" dirty="0">
              <a:solidFill>
                <a:srgbClr val="7030A0"/>
              </a:solidFill>
            </a:endParaRPr>
          </a:p>
          <a:p>
            <a:r>
              <a:rPr lang="en-GB" sz="2400" dirty="0"/>
              <a:t> </a:t>
            </a:r>
          </a:p>
          <a:p>
            <a:endParaRPr lang="en-GB" sz="2400" dirty="0"/>
          </a:p>
        </p:txBody>
      </p:sp>
    </p:spTree>
    <p:extLst>
      <p:ext uri="{BB962C8B-B14F-4D97-AF65-F5344CB8AC3E}">
        <p14:creationId xmlns:p14="http://schemas.microsoft.com/office/powerpoint/2010/main" val="3672273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3252"/>
            <a:ext cx="12192000" cy="1179288"/>
          </a:xfrm>
        </p:spPr>
        <p:txBody>
          <a:bodyPr>
            <a:normAutofit fontScale="90000"/>
          </a:bodyPr>
          <a:lstStyle/>
          <a:p>
            <a:pPr algn="ctr"/>
            <a:r>
              <a:rPr lang="en-US" dirty="0"/>
              <a:t>ii) Call to Action</a:t>
            </a:r>
            <a:br>
              <a:rPr lang="en-US" dirty="0"/>
            </a:br>
            <a:r>
              <a:rPr lang="en-US" dirty="0"/>
              <a:t>iv) Values and Vision </a:t>
            </a:r>
            <a:endParaRPr lang="en-GB" dirty="0"/>
          </a:p>
        </p:txBody>
      </p:sp>
      <p:sp>
        <p:nvSpPr>
          <p:cNvPr id="4" name="Content Placeholder 3"/>
          <p:cNvSpPr>
            <a:spLocks noGrp="1"/>
          </p:cNvSpPr>
          <p:nvPr>
            <p:ph idx="1"/>
          </p:nvPr>
        </p:nvSpPr>
        <p:spPr>
          <a:xfrm>
            <a:off x="414383" y="1902563"/>
            <a:ext cx="11363233" cy="5116622"/>
          </a:xfrm>
        </p:spPr>
        <p:txBody>
          <a:bodyPr>
            <a:noAutofit/>
          </a:bodyPr>
          <a:lstStyle/>
          <a:p>
            <a:r>
              <a:rPr lang="en-GB" sz="2000" i="1" dirty="0"/>
              <a:t>“The great thing about social media was how it gave a voice to voiceless people, but we’re now creating a surveillance society, where the smartest way to survive is to go back to being voiceless. </a:t>
            </a:r>
            <a:r>
              <a:rPr lang="en-GB" sz="2000" b="1" i="1" dirty="0">
                <a:solidFill>
                  <a:srgbClr val="7030A0"/>
                </a:solidFill>
              </a:rPr>
              <a:t>Let’s not</a:t>
            </a:r>
            <a:r>
              <a:rPr lang="en-GB" sz="2000" b="1" dirty="0">
                <a:solidFill>
                  <a:srgbClr val="7030A0"/>
                </a:solidFill>
              </a:rPr>
              <a:t> </a:t>
            </a:r>
            <a:r>
              <a:rPr lang="en-GB" sz="2000" b="1" i="1" dirty="0">
                <a:solidFill>
                  <a:srgbClr val="7030A0"/>
                </a:solidFill>
              </a:rPr>
              <a:t>do that.”</a:t>
            </a:r>
            <a:endParaRPr lang="en-GB" sz="2000" b="1" dirty="0">
              <a:solidFill>
                <a:srgbClr val="7030A0"/>
              </a:solidFill>
            </a:endParaRPr>
          </a:p>
          <a:p>
            <a:r>
              <a:rPr lang="en-GB" sz="2000" dirty="0"/>
              <a:t> </a:t>
            </a:r>
          </a:p>
          <a:p>
            <a:r>
              <a:rPr lang="en-GB" sz="2000" i="1" dirty="0"/>
              <a:t>“Teaching and learning should bring joy. </a:t>
            </a:r>
            <a:r>
              <a:rPr lang="en-GB" sz="2000" b="1" i="1" dirty="0">
                <a:solidFill>
                  <a:srgbClr val="7030A0"/>
                </a:solidFill>
              </a:rPr>
              <a:t>How powerful would our world be if we had kids who were not afraid to take risks, who were not afraid to think, and who had a champion? </a:t>
            </a:r>
            <a:r>
              <a:rPr lang="en-GB" sz="2000" i="1" dirty="0"/>
              <a:t>Every child deserves a champion, an adult who will never give up on them, who understands the power of connection, and insists that they become the best that they can possibly be. Thank you so much.”</a:t>
            </a:r>
            <a:r>
              <a:rPr lang="en-GB" sz="2000" b="1" i="1" dirty="0">
                <a:solidFill>
                  <a:srgbClr val="7030A0"/>
                </a:solidFill>
              </a:rPr>
              <a:t> Is this job tough? You bet. But it is not impossible. We can do this. We’re educators. We’re born to make a difference. </a:t>
            </a:r>
            <a:endParaRPr lang="en-GB" sz="2000" dirty="0"/>
          </a:p>
          <a:p>
            <a:endParaRPr lang="en-GB" sz="2400" dirty="0">
              <a:solidFill>
                <a:srgbClr val="FF0000"/>
              </a:solidFill>
            </a:endParaRPr>
          </a:p>
          <a:p>
            <a:r>
              <a:rPr lang="en-US" sz="2400" dirty="0">
                <a:solidFill>
                  <a:srgbClr val="FF0000"/>
                </a:solidFill>
              </a:rPr>
              <a:t>Suitable for topics that require action or response where the speaker urges or inspires listeners to act</a:t>
            </a:r>
            <a:endParaRPr lang="en-GB" sz="2400" dirty="0"/>
          </a:p>
        </p:txBody>
      </p:sp>
    </p:spTree>
    <p:extLst>
      <p:ext uri="{BB962C8B-B14F-4D97-AF65-F5344CB8AC3E}">
        <p14:creationId xmlns:p14="http://schemas.microsoft.com/office/powerpoint/2010/main" val="1861403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Other Strategies for Closing</a:t>
            </a:r>
            <a:endParaRPr lang="en-GB" b="1" dirty="0"/>
          </a:p>
        </p:txBody>
      </p:sp>
      <p:sp>
        <p:nvSpPr>
          <p:cNvPr id="4" name="Content Placeholder 3"/>
          <p:cNvSpPr>
            <a:spLocks noGrp="1"/>
          </p:cNvSpPr>
          <p:nvPr>
            <p:ph idx="1"/>
          </p:nvPr>
        </p:nvSpPr>
        <p:spPr>
          <a:xfrm>
            <a:off x="599047" y="1433931"/>
            <a:ext cx="11329259" cy="3994316"/>
          </a:xfrm>
        </p:spPr>
        <p:txBody>
          <a:bodyPr>
            <a:normAutofit/>
          </a:bodyPr>
          <a:lstStyle/>
          <a:p>
            <a:pPr lvl="0"/>
            <a:r>
              <a:rPr lang="en-GB" sz="2800" dirty="0"/>
              <a:t>iii) Personal commitment</a:t>
            </a:r>
          </a:p>
          <a:p>
            <a:pPr lvl="0"/>
            <a:endParaRPr lang="en-GB" sz="2800" dirty="0"/>
          </a:p>
          <a:p>
            <a:pPr lvl="0"/>
            <a:r>
              <a:rPr lang="en-GB" sz="2800" dirty="0"/>
              <a:t>v) Satisfying encapsulation</a:t>
            </a:r>
          </a:p>
          <a:p>
            <a:pPr lvl="0"/>
            <a:endParaRPr lang="en-GB" sz="2800" dirty="0"/>
          </a:p>
          <a:p>
            <a:pPr lvl="0"/>
            <a:r>
              <a:rPr lang="en-GB" sz="2800" dirty="0"/>
              <a:t>vi) Narrative symmetry</a:t>
            </a:r>
          </a:p>
          <a:p>
            <a:endParaRPr lang="en-GB" sz="2800" dirty="0"/>
          </a:p>
        </p:txBody>
      </p:sp>
    </p:spTree>
    <p:extLst>
      <p:ext uri="{BB962C8B-B14F-4D97-AF65-F5344CB8AC3E}">
        <p14:creationId xmlns:p14="http://schemas.microsoft.com/office/powerpoint/2010/main" val="29125060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5711957" y="3898894"/>
            <a:ext cx="6480043" cy="1938992"/>
          </a:xfrm>
          <a:prstGeom prst="rect">
            <a:avLst/>
          </a:prstGeom>
          <a:noFill/>
          <a:ln w="9525">
            <a:noFill/>
            <a:miter lim="800000"/>
            <a:headEnd/>
            <a:tailEnd/>
          </a:ln>
        </p:spPr>
        <p:txBody>
          <a:bodyPr wrap="square">
            <a:spAutoFit/>
          </a:bodyPr>
          <a:lstStyle/>
          <a:p>
            <a:r>
              <a:rPr lang="en-US" sz="4000" b="1" dirty="0"/>
              <a:t>Language Enhancement &amp; Rhetorical Devices</a:t>
            </a:r>
            <a:endParaRPr lang="en-GB" sz="4000" dirty="0"/>
          </a:p>
          <a:p>
            <a:r>
              <a:rPr lang="en-US" altLang="ko-KR" sz="4000" b="1" dirty="0">
                <a:solidFill>
                  <a:schemeClr val="tx1">
                    <a:lumMod val="75000"/>
                    <a:lumOff val="25000"/>
                  </a:schemeClr>
                </a:solidFill>
                <a:latin typeface="Arial" pitchFamily="34" charset="0"/>
                <a:ea typeface="맑은 고딕" pitchFamily="50" charset="-127"/>
                <a:cs typeface="Arial" pitchFamily="34" charset="0"/>
              </a:rPr>
              <a:t> </a:t>
            </a:r>
          </a:p>
        </p:txBody>
      </p:sp>
      <p:sp>
        <p:nvSpPr>
          <p:cNvPr id="2" name="Rectangle 1"/>
          <p:cNvSpPr/>
          <p:nvPr/>
        </p:nvSpPr>
        <p:spPr>
          <a:xfrm>
            <a:off x="5348235" y="3898894"/>
            <a:ext cx="192021" cy="16321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4127850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r>
              <a:rPr lang="en-GB" sz="3600" b="1" dirty="0" err="1"/>
              <a:t>i</a:t>
            </a:r>
            <a:r>
              <a:rPr lang="en-GB" sz="3600" b="1" dirty="0"/>
              <a:t>) Alliteration, Assonance and Consonance</a:t>
            </a:r>
            <a:endParaRPr lang="en-GB" sz="3600" dirty="0"/>
          </a:p>
        </p:txBody>
      </p:sp>
      <p:sp>
        <p:nvSpPr>
          <p:cNvPr id="4" name="Content Placeholder 3"/>
          <p:cNvSpPr>
            <a:spLocks noGrp="1"/>
          </p:cNvSpPr>
          <p:nvPr>
            <p:ph idx="1"/>
          </p:nvPr>
        </p:nvSpPr>
        <p:spPr>
          <a:xfrm>
            <a:off x="455255" y="3696389"/>
            <a:ext cx="11031990" cy="2206700"/>
          </a:xfrm>
        </p:spPr>
        <p:txBody>
          <a:bodyPr>
            <a:normAutofit/>
          </a:bodyPr>
          <a:lstStyle/>
          <a:p>
            <a:pPr algn="just">
              <a:lnSpc>
                <a:spcPct val="107000"/>
              </a:lnSpc>
              <a:spcBef>
                <a:spcPts val="0"/>
              </a:spcBef>
            </a:pPr>
            <a:r>
              <a:rPr lang="en-GB" sz="2400" i="1" dirty="0">
                <a:latin typeface="Calibri" panose="020F0502020204030204" pitchFamily="34" charset="0"/>
                <a:ea typeface="Calibri" panose="020F0502020204030204" pitchFamily="34" charset="0"/>
                <a:cs typeface="Calibri" panose="020F0502020204030204" pitchFamily="34" charset="0"/>
              </a:rPr>
              <a:t>"This generation of soldiers, sailors, airmen, Marines, and Coast Guardsmen have volunteered in the time of certain danger. They are part of </a:t>
            </a:r>
            <a:r>
              <a:rPr lang="en-GB" sz="2400" i="1" dirty="0">
                <a:highlight>
                  <a:srgbClr val="FFFF00"/>
                </a:highlight>
                <a:latin typeface="Calibri" panose="020F0502020204030204" pitchFamily="34" charset="0"/>
                <a:ea typeface="Calibri" panose="020F0502020204030204" pitchFamily="34" charset="0"/>
                <a:cs typeface="Calibri" panose="020F0502020204030204" pitchFamily="34" charset="0"/>
              </a:rPr>
              <a:t>the </a:t>
            </a:r>
            <a:r>
              <a:rPr lang="en-GB" sz="2400" b="1" i="1" u="sng" dirty="0">
                <a:highlight>
                  <a:srgbClr val="FFFF00"/>
                </a:highlight>
                <a:latin typeface="Calibri" panose="020F0502020204030204" pitchFamily="34" charset="0"/>
                <a:ea typeface="Calibri" panose="020F0502020204030204" pitchFamily="34" charset="0"/>
                <a:cs typeface="Calibri" panose="020F0502020204030204" pitchFamily="34" charset="0"/>
              </a:rPr>
              <a:t>f</a:t>
            </a:r>
            <a:r>
              <a:rPr lang="en-GB" sz="2400" i="1" dirty="0">
                <a:highlight>
                  <a:srgbClr val="FFFF00"/>
                </a:highlight>
                <a:latin typeface="Calibri" panose="020F0502020204030204" pitchFamily="34" charset="0"/>
                <a:ea typeface="Calibri" panose="020F0502020204030204" pitchFamily="34" charset="0"/>
                <a:cs typeface="Calibri" panose="020F0502020204030204" pitchFamily="34" charset="0"/>
              </a:rPr>
              <a:t>inest </a:t>
            </a:r>
            <a:r>
              <a:rPr lang="en-GB" sz="2400" b="1" i="1" u="sng" dirty="0">
                <a:highlight>
                  <a:srgbClr val="FFFF00"/>
                </a:highlight>
                <a:latin typeface="Calibri" panose="020F0502020204030204" pitchFamily="34" charset="0"/>
                <a:ea typeface="Calibri" panose="020F0502020204030204" pitchFamily="34" charset="0"/>
                <a:cs typeface="Calibri" panose="020F0502020204030204" pitchFamily="34" charset="0"/>
              </a:rPr>
              <a:t>f</a:t>
            </a:r>
            <a:r>
              <a:rPr lang="en-GB" sz="2400" i="1" dirty="0">
                <a:highlight>
                  <a:srgbClr val="FFFF00"/>
                </a:highlight>
                <a:latin typeface="Calibri" panose="020F0502020204030204" pitchFamily="34" charset="0"/>
                <a:ea typeface="Calibri" panose="020F0502020204030204" pitchFamily="34" charset="0"/>
                <a:cs typeface="Calibri" panose="020F0502020204030204" pitchFamily="34" charset="0"/>
              </a:rPr>
              <a:t>ighting </a:t>
            </a:r>
            <a:r>
              <a:rPr lang="en-GB" sz="2400" b="1" i="1" u="sng" dirty="0">
                <a:highlight>
                  <a:srgbClr val="FFFF00"/>
                </a:highlight>
                <a:latin typeface="Calibri" panose="020F0502020204030204" pitchFamily="34" charset="0"/>
                <a:ea typeface="Calibri" panose="020F0502020204030204" pitchFamily="34" charset="0"/>
                <a:cs typeface="Calibri" panose="020F0502020204030204" pitchFamily="34" charset="0"/>
              </a:rPr>
              <a:t>f</a:t>
            </a:r>
            <a:r>
              <a:rPr lang="en-GB" sz="2400" i="1" dirty="0">
                <a:highlight>
                  <a:srgbClr val="FFFF00"/>
                </a:highlight>
                <a:latin typeface="Calibri" panose="020F0502020204030204" pitchFamily="34" charset="0"/>
                <a:ea typeface="Calibri" panose="020F0502020204030204" pitchFamily="34" charset="0"/>
                <a:cs typeface="Calibri" panose="020F0502020204030204" pitchFamily="34" charset="0"/>
              </a:rPr>
              <a:t>orce</a:t>
            </a:r>
            <a:r>
              <a:rPr lang="en-GB" sz="2400" i="1" dirty="0">
                <a:latin typeface="Calibri" panose="020F0502020204030204" pitchFamily="34" charset="0"/>
                <a:ea typeface="Calibri" panose="020F0502020204030204" pitchFamily="34" charset="0"/>
                <a:cs typeface="Calibri" panose="020F0502020204030204" pitchFamily="34" charset="0"/>
              </a:rPr>
              <a:t> that the world has ever known. They have served tour after tour of </a:t>
            </a:r>
            <a:r>
              <a:rPr lang="en-GB" sz="2400" b="1" i="1" u="sng" dirty="0">
                <a:highlight>
                  <a:srgbClr val="FFFF00"/>
                </a:highlight>
                <a:latin typeface="Calibri" panose="020F0502020204030204" pitchFamily="34" charset="0"/>
                <a:ea typeface="Calibri" panose="020F0502020204030204" pitchFamily="34" charset="0"/>
                <a:cs typeface="Calibri" panose="020F0502020204030204" pitchFamily="34" charset="0"/>
              </a:rPr>
              <a:t>d</a:t>
            </a:r>
            <a:r>
              <a:rPr lang="en-GB" sz="2400" i="1" dirty="0">
                <a:highlight>
                  <a:srgbClr val="FFFF00"/>
                </a:highlight>
                <a:latin typeface="Calibri" panose="020F0502020204030204" pitchFamily="34" charset="0"/>
                <a:ea typeface="Calibri" panose="020F0502020204030204" pitchFamily="34" charset="0"/>
                <a:cs typeface="Calibri" panose="020F0502020204030204" pitchFamily="34" charset="0"/>
              </a:rPr>
              <a:t>uty in </a:t>
            </a:r>
            <a:r>
              <a:rPr lang="en-GB" sz="2400" b="1" i="1" u="sng" dirty="0">
                <a:highlight>
                  <a:srgbClr val="FFFF00"/>
                </a:highlight>
                <a:latin typeface="Calibri" panose="020F0502020204030204" pitchFamily="34" charset="0"/>
                <a:ea typeface="Calibri" panose="020F0502020204030204" pitchFamily="34" charset="0"/>
                <a:cs typeface="Calibri" panose="020F0502020204030204" pitchFamily="34" charset="0"/>
              </a:rPr>
              <a:t>d</a:t>
            </a:r>
            <a:r>
              <a:rPr lang="en-GB" sz="2400" i="1" dirty="0">
                <a:highlight>
                  <a:srgbClr val="FFFF00"/>
                </a:highlight>
                <a:latin typeface="Calibri" panose="020F0502020204030204" pitchFamily="34" charset="0"/>
                <a:ea typeface="Calibri" panose="020F0502020204030204" pitchFamily="34" charset="0"/>
                <a:cs typeface="Calibri" panose="020F0502020204030204" pitchFamily="34" charset="0"/>
              </a:rPr>
              <a:t>istant, </a:t>
            </a:r>
            <a:r>
              <a:rPr lang="en-GB" sz="2400" b="1" i="1" u="sng" dirty="0">
                <a:highlight>
                  <a:srgbClr val="FFFF00"/>
                </a:highlight>
                <a:latin typeface="Calibri" panose="020F0502020204030204" pitchFamily="34" charset="0"/>
                <a:ea typeface="Calibri" panose="020F0502020204030204" pitchFamily="34" charset="0"/>
                <a:cs typeface="Calibri" panose="020F0502020204030204" pitchFamily="34" charset="0"/>
              </a:rPr>
              <a:t>d</a:t>
            </a:r>
            <a:r>
              <a:rPr lang="en-GB" sz="2400" i="1" dirty="0">
                <a:highlight>
                  <a:srgbClr val="FFFF00"/>
                </a:highlight>
                <a:latin typeface="Calibri" panose="020F0502020204030204" pitchFamily="34" charset="0"/>
                <a:ea typeface="Calibri" panose="020F0502020204030204" pitchFamily="34" charset="0"/>
                <a:cs typeface="Calibri" panose="020F0502020204030204" pitchFamily="34" charset="0"/>
              </a:rPr>
              <a:t>ifferent, and </a:t>
            </a:r>
            <a:r>
              <a:rPr lang="en-GB" sz="2400" b="1" i="1" u="sng" dirty="0">
                <a:highlight>
                  <a:srgbClr val="FFFF00"/>
                </a:highlight>
                <a:latin typeface="Calibri" panose="020F0502020204030204" pitchFamily="34" charset="0"/>
                <a:ea typeface="Calibri" panose="020F0502020204030204" pitchFamily="34" charset="0"/>
                <a:cs typeface="Calibri" panose="020F0502020204030204" pitchFamily="34" charset="0"/>
              </a:rPr>
              <a:t>d</a:t>
            </a:r>
            <a:r>
              <a:rPr lang="en-GB" sz="2400" i="1" dirty="0">
                <a:highlight>
                  <a:srgbClr val="FFFF00"/>
                </a:highlight>
                <a:latin typeface="Calibri" panose="020F0502020204030204" pitchFamily="34" charset="0"/>
                <a:ea typeface="Calibri" panose="020F0502020204030204" pitchFamily="34" charset="0"/>
                <a:cs typeface="Calibri" panose="020F0502020204030204" pitchFamily="34" charset="0"/>
              </a:rPr>
              <a:t>ifficult</a:t>
            </a:r>
            <a:r>
              <a:rPr lang="en-GB" sz="2400" i="1" dirty="0">
                <a:latin typeface="Calibri" panose="020F0502020204030204" pitchFamily="34" charset="0"/>
                <a:ea typeface="Calibri" panose="020F0502020204030204" pitchFamily="34" charset="0"/>
                <a:cs typeface="Calibri" panose="020F0502020204030204" pitchFamily="34" charset="0"/>
              </a:rPr>
              <a:t> places.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Bef>
                <a:spcPts val="0"/>
              </a:spcBef>
            </a:pPr>
            <a:r>
              <a:rPr lang="en-GB" sz="1800" dirty="0">
                <a:latin typeface="Calibri" panose="020F0502020204030204" pitchFamily="34" charset="0"/>
                <a:ea typeface="Calibri" panose="020F0502020204030204" pitchFamily="34" charset="0"/>
                <a:cs typeface="Calibri" panose="020F0502020204030204" pitchFamily="34" charset="0"/>
              </a:rPr>
              <a:t>-Barack Obama, Fort Hood Memorial Service Speech</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endParaRPr lang="en-GB" sz="2400" dirty="0"/>
          </a:p>
        </p:txBody>
      </p:sp>
      <p:sp>
        <p:nvSpPr>
          <p:cNvPr id="3" name="Rectangle 2"/>
          <p:cNvSpPr/>
          <p:nvPr/>
        </p:nvSpPr>
        <p:spPr>
          <a:xfrm>
            <a:off x="189052" y="1179288"/>
            <a:ext cx="11564396" cy="1673022"/>
          </a:xfrm>
          <a:prstGeom prst="rect">
            <a:avLst/>
          </a:prstGeom>
        </p:spPr>
        <p:txBody>
          <a:bodyPr wrap="square">
            <a:spAutoFit/>
          </a:bodyPr>
          <a:lstStyle/>
          <a:p>
            <a:pPr marL="457200" marR="0" algn="just">
              <a:lnSpc>
                <a:spcPct val="107000"/>
              </a:lnSpc>
              <a:spcBef>
                <a:spcPts val="0"/>
              </a:spcBef>
              <a:spcAft>
                <a:spcPts val="0"/>
              </a:spcAft>
            </a:pPr>
            <a:r>
              <a:rPr lang="en-GB" sz="2400" b="1" dirty="0">
                <a:latin typeface="Calibri" panose="020F0502020204030204" pitchFamily="34" charset="0"/>
                <a:ea typeface="Calibri" panose="020F0502020204030204" pitchFamily="34" charset="0"/>
                <a:cs typeface="Calibri" panose="020F0502020204030204" pitchFamily="34" charset="0"/>
              </a:rPr>
              <a:t>Alliteration: </a:t>
            </a:r>
            <a:r>
              <a:rPr lang="en-GB" sz="2400" dirty="0">
                <a:latin typeface="Calibri" panose="020F0502020204030204" pitchFamily="34" charset="0"/>
                <a:ea typeface="Calibri" panose="020F0502020204030204" pitchFamily="34" charset="0"/>
                <a:cs typeface="Calibri" panose="020F0502020204030204" pitchFamily="34" charset="0"/>
              </a:rPr>
              <a:t>Repetition of initial consonant letters (or sounds) in two or more different words across successive sentences, clauses, or phrases</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GB" sz="2400" b="1" dirty="0">
                <a:latin typeface="Calibri" panose="020F0502020204030204" pitchFamily="34" charset="0"/>
                <a:ea typeface="Calibri" panose="020F0502020204030204" pitchFamily="34" charset="0"/>
                <a:cs typeface="Calibri" panose="020F0502020204030204" pitchFamily="34" charset="0"/>
              </a:rPr>
              <a:t>Assonance: </a:t>
            </a:r>
            <a:r>
              <a:rPr lang="en-GB" sz="2400" dirty="0">
                <a:latin typeface="Calibri" panose="020F0502020204030204" pitchFamily="34" charset="0"/>
                <a:ea typeface="Calibri" panose="020F0502020204030204" pitchFamily="34" charset="0"/>
                <a:cs typeface="Calibri" panose="020F0502020204030204" pitchFamily="34" charset="0"/>
              </a:rPr>
              <a:t>Repetition of vowel sounds</a:t>
            </a:r>
          </a:p>
          <a:p>
            <a:pPr marL="457200" marR="0" algn="just">
              <a:lnSpc>
                <a:spcPct val="107000"/>
              </a:lnSpc>
              <a:spcBef>
                <a:spcPts val="0"/>
              </a:spcBef>
              <a:spcAft>
                <a:spcPts val="0"/>
              </a:spcAft>
            </a:pPr>
            <a:r>
              <a:rPr lang="en-GB" sz="2400" b="1" dirty="0">
                <a:latin typeface="Calibri" panose="020F0502020204030204" pitchFamily="34" charset="0"/>
                <a:ea typeface="Calibri" panose="020F0502020204030204" pitchFamily="34" charset="0"/>
                <a:cs typeface="Calibri" panose="020F0502020204030204" pitchFamily="34" charset="0"/>
              </a:rPr>
              <a:t>Consonance: </a:t>
            </a:r>
            <a:r>
              <a:rPr lang="en-GB" sz="2400" dirty="0">
                <a:latin typeface="Calibri" panose="020F0502020204030204" pitchFamily="34" charset="0"/>
                <a:ea typeface="Calibri" panose="020F0502020204030204" pitchFamily="34" charset="0"/>
                <a:cs typeface="Calibri" panose="020F0502020204030204" pitchFamily="34" charset="0"/>
              </a:rPr>
              <a:t>Repetition of consonant sounds</a:t>
            </a:r>
            <a:endParaRPr lang="en-GB"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388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600" b="1" dirty="0"/>
              <a:t>ii) Anaphora, </a:t>
            </a:r>
            <a:r>
              <a:rPr lang="en-GB" sz="3600" b="1" dirty="0" err="1"/>
              <a:t>Epistrophe</a:t>
            </a:r>
            <a:r>
              <a:rPr lang="en-GB" sz="3600" b="1" dirty="0"/>
              <a:t> and </a:t>
            </a:r>
            <a:r>
              <a:rPr lang="en-GB" sz="3600" b="1" dirty="0" err="1"/>
              <a:t>Symploce</a:t>
            </a:r>
            <a:r>
              <a:rPr lang="en-GB" sz="3600" b="1" dirty="0"/>
              <a:t> </a:t>
            </a:r>
            <a:endParaRPr lang="en-GB" sz="3600" dirty="0"/>
          </a:p>
        </p:txBody>
      </p:sp>
      <p:sp>
        <p:nvSpPr>
          <p:cNvPr id="4" name="Content Placeholder 3"/>
          <p:cNvSpPr>
            <a:spLocks noGrp="1"/>
          </p:cNvSpPr>
          <p:nvPr>
            <p:ph idx="1"/>
          </p:nvPr>
        </p:nvSpPr>
        <p:spPr>
          <a:xfrm>
            <a:off x="254642" y="2963743"/>
            <a:ext cx="11682715" cy="3795833"/>
          </a:xfrm>
        </p:spPr>
        <p:txBody>
          <a:bodyPr>
            <a:normAutofit lnSpcReduction="10000"/>
          </a:bodyPr>
          <a:lstStyle/>
          <a:p>
            <a:pPr algn="just">
              <a:lnSpc>
                <a:spcPct val="107000"/>
              </a:lnSpc>
              <a:spcBef>
                <a:spcPts val="0"/>
              </a:spcBef>
            </a:pPr>
            <a:r>
              <a:rPr lang="en-GB" sz="2400" i="1" dirty="0">
                <a:latin typeface="Calibri" panose="020F0502020204030204" pitchFamily="34" charset="0"/>
                <a:ea typeface="Times New Roman" panose="02020603050405020304" pitchFamily="18" charset="0"/>
                <a:cs typeface="Calibri" panose="020F0502020204030204" pitchFamily="34" charset="0"/>
              </a:rPr>
              <a:t>"...that this nation, under God, shall have a new birth of freedom; and that government of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the people</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by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the people</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for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the people</a:t>
            </a:r>
            <a:r>
              <a:rPr lang="en-GB" sz="2400" i="1" dirty="0">
                <a:latin typeface="Calibri" panose="020F0502020204030204" pitchFamily="34" charset="0"/>
                <a:ea typeface="Times New Roman" panose="02020603050405020304" pitchFamily="18" charset="0"/>
                <a:cs typeface="Calibri" panose="020F0502020204030204" pitchFamily="34" charset="0"/>
              </a:rPr>
              <a:t> shall not perish from the earth."</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Bef>
                <a:spcPts val="0"/>
              </a:spcBef>
            </a:pPr>
            <a:r>
              <a:rPr lang="en-GB" sz="1800" dirty="0">
                <a:latin typeface="Calibri" panose="020F0502020204030204" pitchFamily="34" charset="0"/>
                <a:ea typeface="Times New Roman" panose="02020603050405020304" pitchFamily="18" charset="0"/>
                <a:cs typeface="Calibri" panose="020F0502020204030204" pitchFamily="34" charset="0"/>
              </a:rPr>
              <a:t>- Abraham Lincoln, </a:t>
            </a:r>
            <a:r>
              <a:rPr lang="en-GB" sz="1800" dirty="0">
                <a:solidFill>
                  <a:srgbClr val="0563C1"/>
                </a:solidFill>
                <a:latin typeface="Calibri" panose="020F0502020204030204" pitchFamily="34" charset="0"/>
                <a:ea typeface="Times New Roman" panose="02020603050405020304" pitchFamily="18" charset="0"/>
                <a:cs typeface="Calibri" panose="020F0502020204030204" pitchFamily="34" charset="0"/>
                <a:hlinkClick r:id="rId2"/>
              </a:rPr>
              <a:t>Gettysburg Address</a:t>
            </a:r>
            <a:r>
              <a:rPr lang="en-GB" sz="1800" dirty="0">
                <a:latin typeface="Calibri" panose="020F0502020204030204" pitchFamily="34" charset="0"/>
                <a:ea typeface="Times New Roman" panose="02020603050405020304" pitchFamily="18" charset="0"/>
                <a:cs typeface="Calibri" panose="020F0502020204030204" pitchFamily="34" charset="0"/>
              </a:rPr>
              <a:t>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pPr>
            <a:r>
              <a:rPr lang="en-GB" sz="1800" dirty="0">
                <a:latin typeface="Calibri" panose="020F0502020204030204" pitchFamily="34" charset="0"/>
                <a:ea typeface="Times New Roman" panose="02020603050405020304" pitchFamily="18" charset="0"/>
                <a:cs typeface="Calibri" panose="020F0502020204030204" pitchFamily="34" charset="0"/>
              </a:rPr>
              <a:t>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0"/>
              </a:spcBef>
            </a:pPr>
            <a:r>
              <a:rPr lang="en-GB" sz="2400" i="1" dirty="0">
                <a:latin typeface="Calibri" panose="020F0502020204030204" pitchFamily="34" charset="0"/>
                <a:ea typeface="Times New Roman" panose="02020603050405020304" pitchFamily="18" charset="0"/>
                <a:cs typeface="Calibri" panose="020F0502020204030204" pitchFamily="34" charset="0"/>
              </a:rPr>
              <a:t>"While we have faced challenges before, this one [COVID-19] is different. This time we join with all nations across the globe in a common </a:t>
            </a:r>
            <a:r>
              <a:rPr lang="en-GB" sz="2400" i="1" dirty="0" err="1">
                <a:latin typeface="Calibri" panose="020F0502020204030204" pitchFamily="34" charset="0"/>
                <a:ea typeface="Times New Roman" panose="02020603050405020304" pitchFamily="18" charset="0"/>
                <a:cs typeface="Calibri" panose="020F0502020204030204" pitchFamily="34" charset="0"/>
              </a:rPr>
              <a:t>endeavor</a:t>
            </a:r>
            <a:r>
              <a:rPr lang="en-GB" sz="2400" i="1" dirty="0">
                <a:latin typeface="Calibri" panose="020F0502020204030204" pitchFamily="34" charset="0"/>
                <a:ea typeface="Times New Roman" panose="02020603050405020304" pitchFamily="18" charset="0"/>
                <a:cs typeface="Calibri" panose="020F0502020204030204" pitchFamily="34" charset="0"/>
              </a:rPr>
              <a:t>, using the great advances of science and our instinctive compassion to heal. We will succeed, and that success will belong to every one of us. We should take comfort that while we may have more still to endure, better days will return</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we will</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be with our friends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again</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we will</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be with our families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again</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we will</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meet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again</a:t>
            </a:r>
            <a:r>
              <a:rPr lang="en-GB" sz="2400" b="1"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Bef>
                <a:spcPts val="0"/>
              </a:spcBef>
            </a:pPr>
            <a:r>
              <a:rPr lang="en-GB" sz="1800" dirty="0">
                <a:latin typeface="Calibri" panose="020F0502020204030204" pitchFamily="34" charset="0"/>
                <a:ea typeface="Times New Roman" panose="02020603050405020304" pitchFamily="18" charset="0"/>
                <a:cs typeface="Calibri" panose="020F0502020204030204" pitchFamily="34" charset="0"/>
              </a:rPr>
              <a:t>-Queen Elizabeth II, </a:t>
            </a:r>
            <a:r>
              <a:rPr lang="en-GB" sz="1800" dirty="0">
                <a:solidFill>
                  <a:srgbClr val="0563C1"/>
                </a:solidFill>
                <a:latin typeface="Calibri" panose="020F0502020204030204" pitchFamily="34" charset="0"/>
                <a:ea typeface="Times New Roman" panose="02020603050405020304" pitchFamily="18" charset="0"/>
                <a:cs typeface="Calibri" panose="020F0502020204030204" pitchFamily="34" charset="0"/>
                <a:hlinkClick r:id="rId3"/>
              </a:rPr>
              <a:t>Palm Sunday Address on the Novel Coronavirus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343381" y="1179288"/>
            <a:ext cx="11848619" cy="1569660"/>
          </a:xfrm>
          <a:prstGeom prst="rect">
            <a:avLst/>
          </a:prstGeom>
        </p:spPr>
        <p:txBody>
          <a:bodyPr wrap="square">
            <a:spAutoFit/>
          </a:bodyPr>
          <a:lstStyle/>
          <a:p>
            <a:r>
              <a:rPr lang="en-GB" sz="2400" b="1" dirty="0"/>
              <a:t>Anaphora: </a:t>
            </a:r>
            <a:r>
              <a:rPr lang="en-GB" sz="2400" dirty="0"/>
              <a:t>Repetition of the same word/words at the beginning of successive phrases or sentences. </a:t>
            </a:r>
          </a:p>
          <a:p>
            <a:r>
              <a:rPr lang="en-GB" sz="2400" b="1" dirty="0" err="1"/>
              <a:t>Epistrophe</a:t>
            </a:r>
            <a:r>
              <a:rPr lang="en-GB" sz="2400" b="1" dirty="0"/>
              <a:t>: </a:t>
            </a:r>
            <a:r>
              <a:rPr lang="en-GB" sz="2400" dirty="0"/>
              <a:t>Applied to the ends of phrases or sentences. </a:t>
            </a:r>
          </a:p>
          <a:p>
            <a:r>
              <a:rPr lang="en-GB" sz="2400" b="1" dirty="0" err="1"/>
              <a:t>Symploce</a:t>
            </a:r>
            <a:r>
              <a:rPr lang="en-GB" sz="2400" b="1" dirty="0"/>
              <a:t>: </a:t>
            </a:r>
            <a:r>
              <a:rPr lang="en-GB" sz="2400" dirty="0"/>
              <a:t>Combines the two. </a:t>
            </a:r>
          </a:p>
        </p:txBody>
      </p:sp>
    </p:spTree>
    <p:extLst>
      <p:ext uri="{BB962C8B-B14F-4D97-AF65-F5344CB8AC3E}">
        <p14:creationId xmlns:p14="http://schemas.microsoft.com/office/powerpoint/2010/main" val="31274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600" b="1" dirty="0"/>
              <a:t>iii) Anadiplosis</a:t>
            </a:r>
            <a:r>
              <a:rPr lang="en-GB" sz="3600" dirty="0"/>
              <a:t> </a:t>
            </a:r>
          </a:p>
        </p:txBody>
      </p:sp>
      <p:sp>
        <p:nvSpPr>
          <p:cNvPr id="4" name="Content Placeholder 3"/>
          <p:cNvSpPr>
            <a:spLocks noGrp="1"/>
          </p:cNvSpPr>
          <p:nvPr>
            <p:ph idx="1"/>
          </p:nvPr>
        </p:nvSpPr>
        <p:spPr>
          <a:xfrm>
            <a:off x="455255" y="3175528"/>
            <a:ext cx="11031990" cy="2206700"/>
          </a:xfrm>
        </p:spPr>
        <p:txBody>
          <a:bodyPr>
            <a:normAutofit/>
          </a:bodyPr>
          <a:lstStyle/>
          <a:p>
            <a:pPr algn="just">
              <a:lnSpc>
                <a:spcPct val="107000"/>
              </a:lnSpc>
              <a:spcBef>
                <a:spcPts val="0"/>
              </a:spcBef>
            </a:pPr>
            <a:r>
              <a:rPr lang="en-GB" sz="2400" i="1" dirty="0">
                <a:latin typeface="Calibri" panose="020F0502020204030204" pitchFamily="34" charset="0"/>
                <a:ea typeface="Times New Roman" panose="02020603050405020304" pitchFamily="18" charset="0"/>
                <a:cs typeface="Calibri" panose="020F0502020204030204" pitchFamily="34" charset="0"/>
              </a:rPr>
              <a:t> "Once you change your philosophy,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you change your thought pattern</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Once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you change your thought pattern</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you change your attitude</a:t>
            </a:r>
            <a:r>
              <a:rPr lang="en-GB" sz="24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Once </a:t>
            </a:r>
            <a:r>
              <a:rPr lang="en-GB" sz="24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you change your attitude</a:t>
            </a:r>
            <a:r>
              <a:rPr lang="en-GB" sz="2400" i="1" dirty="0">
                <a:latin typeface="Calibri" panose="020F0502020204030204" pitchFamily="34" charset="0"/>
                <a:ea typeface="Times New Roman" panose="02020603050405020304" pitchFamily="18" charset="0"/>
                <a:cs typeface="Calibri" panose="020F0502020204030204" pitchFamily="34" charset="0"/>
              </a:rPr>
              <a:t>, it changes your </a:t>
            </a:r>
            <a:r>
              <a:rPr lang="en-GB" sz="2400" i="1" dirty="0" err="1">
                <a:latin typeface="Calibri" panose="020F0502020204030204" pitchFamily="34" charset="0"/>
                <a:ea typeface="Times New Roman" panose="02020603050405020304" pitchFamily="18" charset="0"/>
                <a:cs typeface="Calibri" panose="020F0502020204030204" pitchFamily="34" charset="0"/>
              </a:rPr>
              <a:t>behavior</a:t>
            </a:r>
            <a:r>
              <a:rPr lang="en-GB" sz="2400" i="1" dirty="0">
                <a:latin typeface="Calibri" panose="020F0502020204030204" pitchFamily="34" charset="0"/>
                <a:ea typeface="Times New Roman" panose="02020603050405020304" pitchFamily="18" charset="0"/>
                <a:cs typeface="Calibri" panose="020F0502020204030204" pitchFamily="34" charset="0"/>
              </a:rPr>
              <a:t> pattern and then you go on into some action."</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Bef>
                <a:spcPts val="0"/>
              </a:spcBef>
            </a:pPr>
            <a:endParaRPr lang="en-GB" sz="1800" dirty="0">
              <a:latin typeface="Calibri" panose="020F0502020204030204" pitchFamily="34" charset="0"/>
              <a:ea typeface="Times New Roman" panose="02020603050405020304" pitchFamily="18" charset="0"/>
              <a:cs typeface="Calibri" panose="020F0502020204030204" pitchFamily="34" charset="0"/>
            </a:endParaRPr>
          </a:p>
          <a:p>
            <a:pPr algn="r">
              <a:lnSpc>
                <a:spcPct val="107000"/>
              </a:lnSpc>
              <a:spcBef>
                <a:spcPts val="0"/>
              </a:spcBef>
            </a:pPr>
            <a:r>
              <a:rPr lang="en-GB" sz="1800" dirty="0">
                <a:latin typeface="Calibri" panose="020F0502020204030204" pitchFamily="34" charset="0"/>
                <a:ea typeface="Times New Roman" panose="02020603050405020304" pitchFamily="18" charset="0"/>
                <a:cs typeface="Calibri" panose="020F0502020204030204" pitchFamily="34" charset="0"/>
              </a:rPr>
              <a:t>-Malcolm X,  </a:t>
            </a:r>
            <a:r>
              <a:rPr lang="en-GB" sz="1800" dirty="0">
                <a:solidFill>
                  <a:srgbClr val="0563C1"/>
                </a:solidFill>
                <a:latin typeface="Calibri" panose="020F0502020204030204" pitchFamily="34" charset="0"/>
                <a:ea typeface="Times New Roman" panose="02020603050405020304" pitchFamily="18" charset="0"/>
                <a:cs typeface="Calibri" panose="020F0502020204030204" pitchFamily="34" charset="0"/>
                <a:hlinkClick r:id="rId2"/>
              </a:rPr>
              <a:t>The Ballot or the Bullet</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717630" y="1179288"/>
            <a:ext cx="11209438" cy="1384995"/>
          </a:xfrm>
          <a:prstGeom prst="rect">
            <a:avLst/>
          </a:prstGeom>
        </p:spPr>
        <p:txBody>
          <a:bodyPr wrap="square">
            <a:spAutoFit/>
          </a:bodyPr>
          <a:lstStyle/>
          <a:p>
            <a:r>
              <a:rPr lang="en-GB" sz="2800" dirty="0"/>
              <a:t>Repetition that occurs when the last word or terms in one sentence, clause, or phrase is/are repeated at or very near the beginning of the next sentence, clause, or phrase.</a:t>
            </a:r>
          </a:p>
        </p:txBody>
      </p:sp>
    </p:spTree>
    <p:extLst>
      <p:ext uri="{BB962C8B-B14F-4D97-AF65-F5344CB8AC3E}">
        <p14:creationId xmlns:p14="http://schemas.microsoft.com/office/powerpoint/2010/main" val="397713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3600" b="1" dirty="0"/>
              <a:t>iv) Rule of three and </a:t>
            </a:r>
            <a:r>
              <a:rPr lang="en-GB" sz="3600" b="1" dirty="0" err="1"/>
              <a:t>Hendiatris</a:t>
            </a:r>
            <a:r>
              <a:rPr lang="en-GB" sz="3600" b="1" dirty="0"/>
              <a:t> </a:t>
            </a:r>
            <a:endParaRPr lang="en-GB" sz="3600" dirty="0"/>
          </a:p>
        </p:txBody>
      </p:sp>
      <p:sp>
        <p:nvSpPr>
          <p:cNvPr id="4" name="Content Placeholder 3"/>
          <p:cNvSpPr>
            <a:spLocks noGrp="1"/>
          </p:cNvSpPr>
          <p:nvPr>
            <p:ph idx="1"/>
          </p:nvPr>
        </p:nvSpPr>
        <p:spPr>
          <a:xfrm>
            <a:off x="270059" y="2978759"/>
            <a:ext cx="11605565" cy="3167398"/>
          </a:xfrm>
        </p:spPr>
        <p:txBody>
          <a:bodyPr>
            <a:noAutofit/>
          </a:bodyPr>
          <a:lstStyle/>
          <a:p>
            <a:pPr marR="152400" algn="just">
              <a:lnSpc>
                <a:spcPct val="107000"/>
              </a:lnSpc>
              <a:spcBef>
                <a:spcPts val="0"/>
              </a:spcBef>
            </a:pPr>
            <a:r>
              <a:rPr lang="en-GB" sz="2000" i="1" dirty="0">
                <a:latin typeface="Calibri" panose="020F0502020204030204" pitchFamily="34" charset="0"/>
                <a:ea typeface="Times New Roman" panose="02020603050405020304" pitchFamily="18" charset="0"/>
                <a:cs typeface="Calibri" panose="020F0502020204030204" pitchFamily="34" charset="0"/>
              </a:rPr>
              <a:t> </a:t>
            </a:r>
            <a:r>
              <a:rPr lang="en-GB" sz="2000" b="1" dirty="0">
                <a:solidFill>
                  <a:srgbClr val="002060"/>
                </a:solidFill>
                <a:latin typeface="Calibri" panose="020F0502020204030204" pitchFamily="34" charset="0"/>
                <a:ea typeface="Times New Roman" panose="02020603050405020304" pitchFamily="18" charset="0"/>
                <a:cs typeface="Calibri" panose="020F0502020204030204" pitchFamily="34" charset="0"/>
              </a:rPr>
              <a:t>Abraham Lincoln’s Gettysburg Address:</a:t>
            </a:r>
            <a:endParaRPr lang="en-GB" sz="20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marR="304800" lvl="0" indent="-342900" algn="just">
              <a:lnSpc>
                <a:spcPct val="107000"/>
              </a:lnSpc>
              <a:spcBef>
                <a:spcPts val="0"/>
              </a:spcBef>
              <a:spcAft>
                <a:spcPts val="0"/>
              </a:spcAft>
              <a:buFont typeface="Symbol" panose="05050102010706020507" pitchFamily="18" charset="2"/>
              <a:buChar char=""/>
            </a:pPr>
            <a:r>
              <a:rPr lang="en-GB" sz="2000" dirty="0">
                <a:latin typeface="Calibri" panose="020F0502020204030204" pitchFamily="34" charset="0"/>
                <a:ea typeface="Times New Roman" panose="02020603050405020304" pitchFamily="18" charset="0"/>
                <a:cs typeface="Calibri" panose="020F0502020204030204" pitchFamily="34" charset="0"/>
              </a:rPr>
              <a:t>“</a:t>
            </a:r>
            <a:r>
              <a:rPr lang="en-GB" sz="2000" i="1" dirty="0">
                <a:latin typeface="Calibri" panose="020F0502020204030204" pitchFamily="34" charset="0"/>
                <a:ea typeface="Times New Roman" panose="02020603050405020304" pitchFamily="18" charset="0"/>
                <a:cs typeface="Calibri" panose="020F0502020204030204" pitchFamily="34" charset="0"/>
              </a:rPr>
              <a:t>We </a:t>
            </a:r>
            <a:r>
              <a:rPr lang="en-GB" sz="20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cannot dedicate</a:t>
            </a:r>
            <a:r>
              <a:rPr lang="en-GB" sz="20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 we </a:t>
            </a:r>
            <a:r>
              <a:rPr lang="en-GB" sz="20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cannot consecrate</a:t>
            </a:r>
            <a:r>
              <a:rPr lang="en-GB" sz="20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 we </a:t>
            </a:r>
            <a:r>
              <a:rPr lang="en-GB" sz="20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cannot hallow</a:t>
            </a:r>
            <a:r>
              <a:rPr lang="en-GB" sz="20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 this ground.</a:t>
            </a:r>
            <a:r>
              <a:rPr lang="en-GB" sz="2000" dirty="0">
                <a:highlight>
                  <a:srgbClr val="FFFF00"/>
                </a:highlight>
                <a:latin typeface="Calibri" panose="020F0502020204030204" pitchFamily="34" charset="0"/>
                <a:ea typeface="Times New Roman" panose="02020603050405020304" pitchFamily="18" charset="0"/>
                <a:cs typeface="Calibri" panose="020F0502020204030204" pitchFamily="34" charset="0"/>
              </a:rPr>
              <a:t>“</a:t>
            </a:r>
            <a:endParaRPr lang="en-GB" sz="2000" dirty="0">
              <a:latin typeface="Calibri" panose="020F0502020204030204" pitchFamily="34" charset="0"/>
              <a:ea typeface="Calibri" panose="020F0502020204030204" pitchFamily="34" charset="0"/>
              <a:cs typeface="Times New Roman" panose="02020603050405020304" pitchFamily="18" charset="0"/>
            </a:endParaRPr>
          </a:p>
          <a:p>
            <a:pPr marL="342900" marR="304800" lvl="0" indent="-342900" algn="just">
              <a:lnSpc>
                <a:spcPct val="107000"/>
              </a:lnSpc>
              <a:spcBef>
                <a:spcPts val="0"/>
              </a:spcBef>
              <a:spcAft>
                <a:spcPts val="0"/>
              </a:spcAft>
              <a:buFont typeface="Symbol" panose="05050102010706020507" pitchFamily="18" charset="2"/>
              <a:buChar char=""/>
            </a:pPr>
            <a:r>
              <a:rPr lang="en-GB" sz="2000" dirty="0">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en-GB" sz="20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Government </a:t>
            </a:r>
            <a:r>
              <a:rPr lang="en-GB" sz="20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of the people</a:t>
            </a:r>
            <a:r>
              <a:rPr lang="en-GB" sz="20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a:t>
            </a:r>
            <a:r>
              <a:rPr lang="en-GB" sz="20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by the people</a:t>
            </a:r>
            <a:r>
              <a:rPr lang="en-GB" sz="2000" i="1" dirty="0">
                <a:highlight>
                  <a:srgbClr val="FFFF00"/>
                </a:highlight>
                <a:latin typeface="Calibri" panose="020F0502020204030204" pitchFamily="34" charset="0"/>
                <a:ea typeface="Times New Roman" panose="02020603050405020304" pitchFamily="18" charset="0"/>
                <a:cs typeface="Calibri" panose="020F0502020204030204" pitchFamily="34" charset="0"/>
              </a:rPr>
              <a:t>, </a:t>
            </a:r>
            <a:r>
              <a:rPr lang="en-GB" sz="20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for the people</a:t>
            </a:r>
            <a:r>
              <a:rPr lang="en-GB" sz="2000" dirty="0">
                <a:highlight>
                  <a:srgbClr val="FFFF00"/>
                </a:highlight>
                <a:latin typeface="Calibri" panose="020F0502020204030204" pitchFamily="34" charset="0"/>
                <a:ea typeface="Times New Roman" panose="02020603050405020304" pitchFamily="18" charset="0"/>
                <a:cs typeface="Calibri" panose="020F0502020204030204" pitchFamily="34" charset="0"/>
              </a:rPr>
              <a:t>“</a:t>
            </a:r>
            <a:endParaRPr lang="en-GB" sz="2000" dirty="0">
              <a:latin typeface="Calibri" panose="020F0502020204030204" pitchFamily="34" charset="0"/>
              <a:ea typeface="Calibri" panose="020F0502020204030204" pitchFamily="34" charset="0"/>
              <a:cs typeface="Times New Roman" panose="02020603050405020304" pitchFamily="18" charset="0"/>
            </a:endParaRPr>
          </a:p>
          <a:p>
            <a:pPr marR="152400" algn="just">
              <a:lnSpc>
                <a:spcPct val="107000"/>
              </a:lnSpc>
              <a:spcBef>
                <a:spcPts val="0"/>
              </a:spcBef>
            </a:pPr>
            <a:r>
              <a:rPr lang="en-GB" sz="2000" dirty="0">
                <a:latin typeface="Calibri" panose="020F0502020204030204" pitchFamily="34" charset="0"/>
                <a:ea typeface="Times New Roman" panose="02020603050405020304" pitchFamily="18" charset="0"/>
                <a:cs typeface="Calibri" panose="020F0502020204030204" pitchFamily="34" charset="0"/>
              </a:rPr>
              <a:t> </a:t>
            </a:r>
          </a:p>
          <a:p>
            <a:pPr marR="152400" algn="just">
              <a:lnSpc>
                <a:spcPct val="107000"/>
              </a:lnSpc>
              <a:spcBef>
                <a:spcPts val="0"/>
              </a:spcBef>
            </a:pPr>
            <a:endParaRPr lang="en-GB" sz="2000" b="1" dirty="0">
              <a:latin typeface="Calibri" panose="020F0502020204030204" pitchFamily="34" charset="0"/>
              <a:ea typeface="Calibri" panose="020F0502020204030204" pitchFamily="34" charset="0"/>
              <a:cs typeface="Times New Roman" panose="02020603050405020304" pitchFamily="18" charset="0"/>
            </a:endParaRPr>
          </a:p>
          <a:p>
            <a:pPr marR="152400" algn="just">
              <a:lnSpc>
                <a:spcPct val="107000"/>
              </a:lnSpc>
              <a:spcBef>
                <a:spcPts val="0"/>
              </a:spcBef>
            </a:pPr>
            <a:r>
              <a:rPr lang="en-GB" sz="2000" b="1" dirty="0">
                <a:solidFill>
                  <a:srgbClr val="002060"/>
                </a:solidFill>
                <a:latin typeface="Calibri" panose="020F0502020204030204" pitchFamily="34" charset="0"/>
                <a:ea typeface="Times New Roman" panose="02020603050405020304" pitchFamily="18" charset="0"/>
                <a:cs typeface="Calibri" panose="020F0502020204030204" pitchFamily="34" charset="0"/>
              </a:rPr>
              <a:t>General MacArthur, West Point Address, 1962: </a:t>
            </a:r>
            <a:endParaRPr lang="en-GB" sz="20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742950" marR="304800" lvl="1" indent="-285750" algn="just">
              <a:lnSpc>
                <a:spcPct val="107000"/>
              </a:lnSpc>
              <a:spcBef>
                <a:spcPts val="0"/>
              </a:spcBef>
              <a:spcAft>
                <a:spcPts val="0"/>
              </a:spcAft>
              <a:buSzPts val="1000"/>
              <a:buFont typeface="Wingdings" panose="05000000000000000000" pitchFamily="2" charset="2"/>
              <a:buChar char=""/>
              <a:tabLst>
                <a:tab pos="914400" algn="l"/>
              </a:tabLst>
            </a:pPr>
            <a:r>
              <a:rPr lang="en-GB" sz="2000" b="1" u="sng" dirty="0">
                <a:latin typeface="Calibri" panose="020F0502020204030204" pitchFamily="34" charset="0"/>
                <a:ea typeface="Times New Roman" panose="02020603050405020304" pitchFamily="18" charset="0"/>
                <a:cs typeface="Calibri" panose="020F0502020204030204" pitchFamily="34" charset="0"/>
              </a:rPr>
              <a:t>“</a:t>
            </a:r>
            <a:r>
              <a:rPr lang="en-GB" sz="20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Duty, </a:t>
            </a:r>
            <a:r>
              <a:rPr lang="en-GB" sz="2000" b="1" i="1" u="sng" dirty="0" err="1">
                <a:highlight>
                  <a:srgbClr val="FFFF00"/>
                </a:highlight>
                <a:latin typeface="Calibri" panose="020F0502020204030204" pitchFamily="34" charset="0"/>
                <a:ea typeface="Times New Roman" panose="02020603050405020304" pitchFamily="18" charset="0"/>
                <a:cs typeface="Calibri" panose="020F0502020204030204" pitchFamily="34" charset="0"/>
              </a:rPr>
              <a:t>Honor</a:t>
            </a:r>
            <a:r>
              <a:rPr lang="en-GB" sz="2000" b="1" i="1" u="sng" dirty="0">
                <a:highlight>
                  <a:srgbClr val="FFFF00"/>
                </a:highlight>
                <a:latin typeface="Calibri" panose="020F0502020204030204" pitchFamily="34" charset="0"/>
                <a:ea typeface="Times New Roman" panose="02020603050405020304" pitchFamily="18" charset="0"/>
                <a:cs typeface="Calibri" panose="020F0502020204030204" pitchFamily="34" charset="0"/>
              </a:rPr>
              <a:t>, Country</a:t>
            </a:r>
            <a:r>
              <a:rPr lang="en-GB" sz="2000" b="1" i="1" u="sng" dirty="0">
                <a:latin typeface="Calibri" panose="020F0502020204030204" pitchFamily="34" charset="0"/>
                <a:ea typeface="Times New Roman" panose="02020603050405020304" pitchFamily="18" charset="0"/>
                <a:cs typeface="Calibri" panose="020F0502020204030204" pitchFamily="34" charset="0"/>
              </a:rPr>
              <a:t>.</a:t>
            </a:r>
            <a:r>
              <a:rPr lang="en-GB" sz="2000" dirty="0">
                <a:solidFill>
                  <a:srgbClr val="373C43"/>
                </a:solidFill>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Those three hallowed words reverently dictate what you ought to be, what you can be, and what you will be.</a:t>
            </a:r>
            <a:r>
              <a:rPr lang="en-GB" sz="2000" dirty="0">
                <a:solidFill>
                  <a:srgbClr val="373C43"/>
                </a:solidFill>
                <a:latin typeface="Calibri" panose="020F0502020204030204" pitchFamily="34" charset="0"/>
                <a:ea typeface="Calibri" panose="020F0502020204030204" pitchFamily="34" charset="0"/>
                <a:cs typeface="Calibri" panose="020F0502020204030204" pitchFamily="34" charset="0"/>
              </a:rPr>
              <a:t>”</a:t>
            </a:r>
            <a:endParaRPr lang="en-GB"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491281" y="1179288"/>
            <a:ext cx="11209438" cy="1569660"/>
          </a:xfrm>
          <a:prstGeom prst="rect">
            <a:avLst/>
          </a:prstGeom>
        </p:spPr>
        <p:txBody>
          <a:bodyPr wrap="square">
            <a:spAutoFit/>
          </a:bodyPr>
          <a:lstStyle/>
          <a:p>
            <a:r>
              <a:rPr lang="en-GB" sz="2400" dirty="0"/>
              <a:t>Three elements provide brevity and rhythm with the smallest amount of information needed to create a pattern. </a:t>
            </a:r>
          </a:p>
          <a:p>
            <a:r>
              <a:rPr lang="en-GB" sz="2400" b="1" dirty="0" err="1"/>
              <a:t>Hendiatris</a:t>
            </a:r>
            <a:r>
              <a:rPr lang="en-GB" sz="2400" b="1" dirty="0"/>
              <a:t>: </a:t>
            </a:r>
            <a:r>
              <a:rPr lang="en-GB" sz="2400" dirty="0"/>
              <a:t>Use of three words or phrases in succession to express a single concept. </a:t>
            </a:r>
          </a:p>
          <a:p>
            <a:r>
              <a:rPr lang="en-GB" sz="2400" dirty="0"/>
              <a:t>  </a:t>
            </a:r>
          </a:p>
        </p:txBody>
      </p:sp>
    </p:spTree>
    <p:extLst>
      <p:ext uri="{BB962C8B-B14F-4D97-AF65-F5344CB8AC3E}">
        <p14:creationId xmlns:p14="http://schemas.microsoft.com/office/powerpoint/2010/main" val="188751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418" y="1"/>
            <a:ext cx="10080000" cy="858982"/>
          </a:xfrm>
        </p:spPr>
        <p:txBody>
          <a:bodyPr/>
          <a:lstStyle/>
          <a:p>
            <a:pPr algn="ctr"/>
            <a:r>
              <a:rPr lang="en-US" sz="4000" dirty="0"/>
              <a:t>The </a:t>
            </a:r>
            <a:r>
              <a:rPr lang="en-US" sz="4000" dirty="0" err="1"/>
              <a:t>Throughline</a:t>
            </a:r>
            <a:r>
              <a:rPr lang="en-US" sz="4000" dirty="0"/>
              <a:t> </a:t>
            </a:r>
            <a:endParaRPr lang="en-GB" sz="4000" dirty="0"/>
          </a:p>
        </p:txBody>
      </p:sp>
      <p:sp>
        <p:nvSpPr>
          <p:cNvPr id="3" name="Rectangle 2"/>
          <p:cNvSpPr/>
          <p:nvPr/>
        </p:nvSpPr>
        <p:spPr>
          <a:xfrm>
            <a:off x="1699491" y="858983"/>
            <a:ext cx="9947563" cy="5509200"/>
          </a:xfrm>
          <a:prstGeom prst="rect">
            <a:avLst/>
          </a:prstGeom>
        </p:spPr>
        <p:txBody>
          <a:bodyPr wrap="square">
            <a:spAutoFit/>
          </a:bodyPr>
          <a:lstStyle/>
          <a:p>
            <a:pPr lvl="0"/>
            <a:r>
              <a:rPr lang="en-GB" sz="2200" dirty="0"/>
              <a:t>Encapsulate your </a:t>
            </a:r>
            <a:r>
              <a:rPr lang="en-GB" sz="2200" dirty="0" err="1"/>
              <a:t>throughline</a:t>
            </a:r>
            <a:r>
              <a:rPr lang="en-GB" sz="2200" dirty="0"/>
              <a:t> in no more than 15 words. </a:t>
            </a:r>
            <a:r>
              <a:rPr lang="en-GB" sz="2200" b="1" dirty="0">
                <a:solidFill>
                  <a:srgbClr val="FF0000"/>
                </a:solidFill>
              </a:rPr>
              <a:t>The </a:t>
            </a:r>
            <a:r>
              <a:rPr lang="en-GB" sz="2200" b="1" dirty="0" err="1">
                <a:solidFill>
                  <a:srgbClr val="FF0000"/>
                </a:solidFill>
              </a:rPr>
              <a:t>throughline</a:t>
            </a:r>
            <a:r>
              <a:rPr lang="en-GB" sz="2200" b="1" dirty="0">
                <a:solidFill>
                  <a:srgbClr val="FF0000"/>
                </a:solidFill>
              </a:rPr>
              <a:t> can be adapted to become the title for your talk. </a:t>
            </a:r>
          </a:p>
          <a:p>
            <a:pPr lvl="0"/>
            <a:endParaRPr lang="en-GB" sz="2200" dirty="0"/>
          </a:p>
          <a:p>
            <a:pPr lvl="0"/>
            <a:r>
              <a:rPr lang="en-GB" sz="2200" dirty="0"/>
              <a:t>Avoid a throughline that is too predictable or banal (e.g. ‘Why AI is awesome’)</a:t>
            </a:r>
            <a:endParaRPr lang="en-US" sz="2200" dirty="0"/>
          </a:p>
          <a:p>
            <a:pPr lvl="0"/>
            <a:endParaRPr lang="en-US" sz="2200" dirty="0"/>
          </a:p>
          <a:p>
            <a:pPr lvl="0"/>
            <a:r>
              <a:rPr lang="en-US" sz="2200" u="sng" dirty="0"/>
              <a:t>Consider who are your audience and what they care about</a:t>
            </a:r>
          </a:p>
          <a:p>
            <a:pPr lvl="0"/>
            <a:endParaRPr lang="en-US" sz="2200" dirty="0"/>
          </a:p>
          <a:p>
            <a:pPr lvl="0"/>
            <a:r>
              <a:rPr lang="en-US" sz="2200" dirty="0"/>
              <a:t>Examples of </a:t>
            </a:r>
            <a:r>
              <a:rPr lang="en-US" sz="2200" dirty="0" err="1"/>
              <a:t>throughline</a:t>
            </a:r>
            <a:r>
              <a:rPr lang="en-US" sz="2200" dirty="0"/>
              <a:t> from actual TED Talks: </a:t>
            </a:r>
          </a:p>
          <a:p>
            <a:pPr marL="342900" lvl="0" indent="-342900">
              <a:buFont typeface="Arial" panose="020B0604020202020204" pitchFamily="34" charset="0"/>
              <a:buChar char="•"/>
            </a:pPr>
            <a:r>
              <a:rPr lang="en-GB" sz="2200" dirty="0">
                <a:solidFill>
                  <a:schemeClr val="accent2">
                    <a:lumMod val="50000"/>
                  </a:schemeClr>
                </a:solidFill>
              </a:rPr>
              <a:t>More choices actually make us unhappy</a:t>
            </a:r>
          </a:p>
          <a:p>
            <a:pPr marL="342900" lvl="0" indent="-342900">
              <a:buFont typeface="Arial" panose="020B0604020202020204" pitchFamily="34" charset="0"/>
              <a:buChar char="•"/>
            </a:pPr>
            <a:r>
              <a:rPr lang="en-GB" sz="2200" dirty="0">
                <a:solidFill>
                  <a:schemeClr val="accent2">
                    <a:lumMod val="50000"/>
                  </a:schemeClr>
                </a:solidFill>
              </a:rPr>
              <a:t>With body language, you can fake it till you become it</a:t>
            </a:r>
          </a:p>
          <a:p>
            <a:pPr marL="342900" lvl="0" indent="-342900">
              <a:buFont typeface="Arial" panose="020B0604020202020204" pitchFamily="34" charset="0"/>
              <a:buChar char="•"/>
            </a:pPr>
            <a:r>
              <a:rPr lang="en-GB" sz="2200" dirty="0">
                <a:solidFill>
                  <a:schemeClr val="accent2">
                    <a:lumMod val="50000"/>
                  </a:schemeClr>
                </a:solidFill>
              </a:rPr>
              <a:t>A history of the universe shows a path from chaos to order </a:t>
            </a:r>
          </a:p>
          <a:p>
            <a:pPr marL="342900" lvl="0" indent="-342900">
              <a:buFont typeface="Arial" panose="020B0604020202020204" pitchFamily="34" charset="0"/>
              <a:buChar char="•"/>
            </a:pPr>
            <a:r>
              <a:rPr lang="en-GB" sz="2200" dirty="0">
                <a:solidFill>
                  <a:schemeClr val="accent2">
                    <a:lumMod val="50000"/>
                  </a:schemeClr>
                </a:solidFill>
              </a:rPr>
              <a:t>Terrible city flags can reveal surprising design secrets</a:t>
            </a:r>
          </a:p>
          <a:p>
            <a:pPr marL="342900" lvl="0" indent="-342900">
              <a:buFont typeface="Arial" panose="020B0604020202020204" pitchFamily="34" charset="0"/>
              <a:buChar char="•"/>
            </a:pPr>
            <a:r>
              <a:rPr lang="en-GB" sz="2200" dirty="0">
                <a:solidFill>
                  <a:schemeClr val="accent2">
                    <a:lumMod val="50000"/>
                  </a:schemeClr>
                </a:solidFill>
              </a:rPr>
              <a:t>The combination of three simple technologies creates mind-blowing sixth sense </a:t>
            </a:r>
          </a:p>
          <a:p>
            <a:pPr marL="342900" lvl="0" indent="-342900">
              <a:buFont typeface="Arial" panose="020B0604020202020204" pitchFamily="34" charset="0"/>
              <a:buChar char="•"/>
            </a:pPr>
            <a:r>
              <a:rPr lang="en-GB" sz="2200" dirty="0">
                <a:solidFill>
                  <a:schemeClr val="accent2">
                    <a:lumMod val="50000"/>
                  </a:schemeClr>
                </a:solidFill>
              </a:rPr>
              <a:t>Online videos can humanise the classroom and revolutionise education</a:t>
            </a:r>
          </a:p>
          <a:p>
            <a:pPr lvl="0"/>
            <a:endParaRPr lang="en-GB" sz="2200" dirty="0"/>
          </a:p>
        </p:txBody>
      </p:sp>
    </p:spTree>
    <p:extLst>
      <p:ext uri="{BB962C8B-B14F-4D97-AF65-F5344CB8AC3E}">
        <p14:creationId xmlns:p14="http://schemas.microsoft.com/office/powerpoint/2010/main" val="55172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5711957" y="4222985"/>
            <a:ext cx="6480043" cy="707886"/>
          </a:xfrm>
          <a:prstGeom prst="rect">
            <a:avLst/>
          </a:prstGeom>
          <a:noFill/>
          <a:ln w="9525">
            <a:noFill/>
            <a:miter lim="800000"/>
            <a:headEnd/>
            <a:tailEnd/>
          </a:ln>
        </p:spPr>
        <p:txBody>
          <a:bodyPr wrap="square">
            <a:spAutoFit/>
          </a:bodyPr>
          <a:lstStyle/>
          <a:p>
            <a:r>
              <a:rPr lang="en-US" altLang="ko-KR" sz="4000" b="1" dirty="0">
                <a:solidFill>
                  <a:schemeClr val="tx1">
                    <a:lumMod val="75000"/>
                    <a:lumOff val="25000"/>
                  </a:schemeClr>
                </a:solidFill>
                <a:latin typeface="Arial" pitchFamily="34" charset="0"/>
                <a:ea typeface="맑은 고딕" pitchFamily="50" charset="-127"/>
                <a:cs typeface="Arial" pitchFamily="34" charset="0"/>
              </a:rPr>
              <a:t>Effective Visuals  </a:t>
            </a:r>
          </a:p>
        </p:txBody>
      </p:sp>
      <p:sp>
        <p:nvSpPr>
          <p:cNvPr id="2" name="Rectangle 1"/>
          <p:cNvSpPr/>
          <p:nvPr/>
        </p:nvSpPr>
        <p:spPr>
          <a:xfrm>
            <a:off x="5348235" y="3898894"/>
            <a:ext cx="192021" cy="16321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1529227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lide design: single id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91" y="1538951"/>
            <a:ext cx="11430000" cy="43719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11170" y="462987"/>
            <a:ext cx="9815331" cy="769441"/>
          </a:xfrm>
          <a:prstGeom prst="rect">
            <a:avLst/>
          </a:prstGeom>
          <a:noFill/>
        </p:spPr>
        <p:txBody>
          <a:bodyPr wrap="square" rtlCol="0">
            <a:spAutoFit/>
          </a:bodyPr>
          <a:lstStyle/>
          <a:p>
            <a:pPr lvl="0" algn="ctr"/>
            <a:r>
              <a:rPr lang="en-GB" sz="4400" b="1" dirty="0"/>
              <a:t>Limit each slide to a single core idea </a:t>
            </a:r>
          </a:p>
        </p:txBody>
      </p:sp>
    </p:spTree>
    <p:extLst>
      <p:ext uri="{BB962C8B-B14F-4D97-AF65-F5344CB8AC3E}">
        <p14:creationId xmlns:p14="http://schemas.microsoft.com/office/powerpoint/2010/main" val="1912866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365125"/>
            <a:ext cx="10515600" cy="1306443"/>
          </a:xfrm>
          <a:prstGeom prst="rect">
            <a:avLst/>
          </a:prstGeom>
        </p:spPr>
        <p:txBody>
          <a:bodyPr vert="horz" lIns="91440" tIns="45720" rIns="91440" bIns="45720" rtlCol="0" anchor="ctr">
            <a:normAutofit/>
          </a:bodyPr>
          <a:lstStyle/>
          <a:p>
            <a:pPr lvl="0">
              <a:lnSpc>
                <a:spcPct val="90000"/>
              </a:lnSpc>
              <a:spcBef>
                <a:spcPct val="0"/>
              </a:spcBef>
              <a:spcAft>
                <a:spcPts val="600"/>
              </a:spcAft>
            </a:pPr>
            <a:r>
              <a:rPr lang="en-US" sz="4000" b="1" dirty="0">
                <a:latin typeface="+mj-lt"/>
                <a:ea typeface="+mj-ea"/>
                <a:cs typeface="+mj-cs"/>
              </a:rPr>
              <a:t>Do not simply repeat in text what you are going to present verbally. </a:t>
            </a:r>
            <a:endParaRPr kumimoji="0" lang="en-US" sz="4000" b="1" i="0" u="none" strike="noStrike" cap="none" spc="0" normalizeH="0" baseline="0" noProof="0" dirty="0">
              <a:ln>
                <a:noFill/>
              </a:ln>
              <a:effectLst/>
              <a:uLnTx/>
              <a:uFillTx/>
              <a:latin typeface="+mj-lt"/>
              <a:ea typeface="+mj-ea"/>
              <a:cs typeface="+mj-cs"/>
            </a:endParaRPr>
          </a:p>
        </p:txBody>
      </p:sp>
      <p:sp>
        <p:nvSpPr>
          <p:cNvPr id="3" name="Rectangle 2"/>
          <p:cNvSpPr/>
          <p:nvPr/>
        </p:nvSpPr>
        <p:spPr>
          <a:xfrm>
            <a:off x="838200" y="2189411"/>
            <a:ext cx="4880429" cy="4303464"/>
          </a:xfrm>
          <a:prstGeom prst="rect">
            <a:avLst/>
          </a:prstGeom>
        </p:spPr>
        <p:txBody>
          <a:bodyPr vert="horz" lIns="91440" tIns="45720" rIns="91440" bIns="45720" rtlCol="0">
            <a:normAutofit/>
          </a:bodyPr>
          <a:lstStyle/>
          <a:p>
            <a:pPr algn="just">
              <a:lnSpc>
                <a:spcPct val="90000"/>
              </a:lnSpc>
              <a:spcAft>
                <a:spcPts val="600"/>
              </a:spcAft>
            </a:pPr>
            <a:r>
              <a:rPr lang="en-US" sz="2000" dirty="0"/>
              <a:t>With a talk and slides, you have two streams of cognitive output running in parallel. The speaker needs to </a:t>
            </a:r>
            <a:r>
              <a:rPr lang="en-US" sz="2000" b="1" dirty="0"/>
              <a:t>blend both streams into a master mix</a:t>
            </a:r>
            <a:r>
              <a:rPr lang="en-US" sz="2000" dirty="0"/>
              <a:t>. Talking about theoretical physics has a high cognitive load. So does a slide with dozens of elements. In these circumstances, the audience member’s brain has to decide whether to focus on your words, your slides, or both, and it’s mostly involuntary. So you should </a:t>
            </a:r>
            <a:r>
              <a:rPr lang="en-US" sz="2000" b="1" dirty="0"/>
              <a:t>make sure that a cognitive load on a slide does not fight with what you are saying. </a:t>
            </a:r>
          </a:p>
          <a:p>
            <a:pPr algn="r">
              <a:lnSpc>
                <a:spcPct val="90000"/>
              </a:lnSpc>
              <a:spcAft>
                <a:spcPts val="600"/>
              </a:spcAft>
            </a:pPr>
            <a:r>
              <a:rPr lang="en-US" sz="2000" dirty="0"/>
              <a:t>- Tom </a:t>
            </a:r>
            <a:r>
              <a:rPr lang="en-US" sz="2000" dirty="0" err="1"/>
              <a:t>Rielly</a:t>
            </a:r>
            <a:r>
              <a:rPr lang="en-US" sz="2000" dirty="0"/>
              <a:t>, TED Speaker</a:t>
            </a:r>
          </a:p>
        </p:txBody>
      </p:sp>
      <p:pic>
        <p:nvPicPr>
          <p:cNvPr id="2054" name="Picture 6" descr="50,500+ Office Presentation Illustrations, Royalty-Free Vector Graphics &amp;  Clip Art - iStock | Office desk, Modern office, Office background">
            <a:extLst>
              <a:ext uri="{FF2B5EF4-FFF2-40B4-BE49-F238E27FC236}">
                <a16:creationId xmlns:a16="http://schemas.microsoft.com/office/drawing/2014/main" id="{FB536D79-5BEA-41C3-E3FE-49895C249A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64"/>
          <a:stretch/>
        </p:blipFill>
        <p:spPr bwMode="auto">
          <a:xfrm>
            <a:off x="5829174" y="1904282"/>
            <a:ext cx="5840311"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4844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8334" y="636882"/>
            <a:ext cx="981533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solidFill>
                  <a:prstClr val="black"/>
                </a:solidFill>
                <a:latin typeface="Calibri" panose="020F0502020204030204"/>
              </a:rPr>
              <a:t>Provoke Curiosity</a:t>
            </a:r>
            <a:endParaRPr kumimoji="0" lang="en-GB" sz="4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p:cNvSpPr/>
          <p:nvPr/>
        </p:nvSpPr>
        <p:spPr>
          <a:xfrm>
            <a:off x="6226629" y="1841242"/>
            <a:ext cx="5811409" cy="4708981"/>
          </a:xfrm>
          <a:prstGeom prst="rect">
            <a:avLst/>
          </a:prstGeom>
        </p:spPr>
        <p:txBody>
          <a:bodyPr wrap="square">
            <a:spAutoFit/>
          </a:bodyPr>
          <a:lstStyle/>
          <a:p>
            <a:r>
              <a:rPr lang="en-US" sz="2000" b="1" dirty="0">
                <a:solidFill>
                  <a:srgbClr val="7030A0"/>
                </a:solidFill>
              </a:rPr>
              <a:t>Topic: </a:t>
            </a:r>
            <a:r>
              <a:rPr lang="en-US" sz="2000" dirty="0">
                <a:solidFill>
                  <a:srgbClr val="7030A0"/>
                </a:solidFill>
              </a:rPr>
              <a:t>Black hole </a:t>
            </a:r>
          </a:p>
          <a:p>
            <a:endParaRPr lang="en-US" sz="2000" dirty="0">
              <a:solidFill>
                <a:srgbClr val="7030A0"/>
              </a:solidFill>
            </a:endParaRPr>
          </a:p>
          <a:p>
            <a:r>
              <a:rPr lang="en-US" sz="2000" b="1" dirty="0">
                <a:solidFill>
                  <a:srgbClr val="7030A0"/>
                </a:solidFill>
              </a:rPr>
              <a:t>Which set of accompanying text (for the picture) incites curiosity and is more interesting?  </a:t>
            </a:r>
            <a:endParaRPr lang="en-GB" sz="2000" b="1" dirty="0">
              <a:solidFill>
                <a:srgbClr val="7030A0"/>
              </a:solidFill>
            </a:endParaRPr>
          </a:p>
          <a:p>
            <a:endParaRPr lang="en-GB" sz="2000" dirty="0"/>
          </a:p>
          <a:p>
            <a:r>
              <a:rPr lang="en-US" sz="2000" dirty="0"/>
              <a:t>A black hole is a region of spacetime where gravity is so strong that nothing—no particles or even electromagnetic radiation such as light—can escape from it.</a:t>
            </a:r>
            <a:r>
              <a:rPr lang="en-US" sz="2000" baseline="30000" dirty="0"/>
              <a:t> </a:t>
            </a:r>
            <a:r>
              <a:rPr lang="en-US" sz="2000" dirty="0"/>
              <a:t>The theory of general relativity predicts that a sufficiently compact mass can deform spacetime to form a black hole.</a:t>
            </a:r>
            <a:endParaRPr lang="en-GB" sz="2000" dirty="0"/>
          </a:p>
          <a:p>
            <a:endParaRPr lang="en-GB" sz="2000" dirty="0"/>
          </a:p>
          <a:p>
            <a:r>
              <a:rPr lang="en-US" sz="2000" dirty="0"/>
              <a:t>VS</a:t>
            </a:r>
          </a:p>
          <a:p>
            <a:endParaRPr lang="en-GB" sz="2000" dirty="0"/>
          </a:p>
          <a:p>
            <a:r>
              <a:rPr lang="en-GB" sz="2000" dirty="0"/>
              <a:t>How black is a black hole? </a:t>
            </a:r>
          </a:p>
        </p:txBody>
      </p:sp>
      <p:pic>
        <p:nvPicPr>
          <p:cNvPr id="3078" name="Picture 6" descr="What Happens To Time And Space Inside A Black Hole?">
            <a:extLst>
              <a:ext uri="{FF2B5EF4-FFF2-40B4-BE49-F238E27FC236}">
                <a16:creationId xmlns:a16="http://schemas.microsoft.com/office/drawing/2014/main" id="{2BA140EA-D07B-49BD-2206-953FBB580E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497"/>
          <a:stretch/>
        </p:blipFill>
        <p:spPr bwMode="auto">
          <a:xfrm>
            <a:off x="505426" y="1841242"/>
            <a:ext cx="5590574" cy="400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4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3297" y="162044"/>
            <a:ext cx="10023675" cy="646331"/>
          </a:xfrm>
          <a:prstGeom prst="rect">
            <a:avLst/>
          </a:prstGeom>
          <a:noFill/>
        </p:spPr>
        <p:txBody>
          <a:bodyPr wrap="square" rtlCol="0">
            <a:spAutoFit/>
          </a:bodyPr>
          <a:lstStyle/>
          <a:p>
            <a:pPr lvl="0" algn="ctr"/>
            <a:r>
              <a:rPr lang="en-US" sz="3600" b="1" dirty="0"/>
              <a:t>Appropriate Visuals /Visuals that enhance meaning  </a:t>
            </a:r>
            <a:endParaRPr lang="en-GB" sz="3600" b="1" dirty="0"/>
          </a:p>
        </p:txBody>
      </p:sp>
      <p:pic>
        <p:nvPicPr>
          <p:cNvPr id="7170" name="Picture 2" descr="PREPARING TO FAIL&#10;Photo: Blair Harkness&#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430" y="1764656"/>
            <a:ext cx="7231231" cy="4068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0229" y="1202501"/>
            <a:ext cx="9688010" cy="400110"/>
          </a:xfrm>
          <a:prstGeom prst="rect">
            <a:avLst/>
          </a:prstGeom>
          <a:noFill/>
        </p:spPr>
        <p:txBody>
          <a:bodyPr wrap="square" rtlCol="0">
            <a:spAutoFit/>
          </a:bodyPr>
          <a:lstStyle/>
          <a:p>
            <a:r>
              <a:rPr lang="en-US" sz="2000" b="1" dirty="0">
                <a:solidFill>
                  <a:srgbClr val="0070C0"/>
                </a:solidFill>
              </a:rPr>
              <a:t>Example of visual that is relevant and punchy (metaphor) </a:t>
            </a:r>
            <a:endParaRPr lang="en-GB" sz="2000" b="1" dirty="0">
              <a:solidFill>
                <a:srgbClr val="0070C0"/>
              </a:solidFill>
            </a:endParaRPr>
          </a:p>
        </p:txBody>
      </p:sp>
    </p:spTree>
    <p:extLst>
      <p:ext uri="{BB962C8B-B14F-4D97-AF65-F5344CB8AC3E}">
        <p14:creationId xmlns:p14="http://schemas.microsoft.com/office/powerpoint/2010/main" val="1827582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7631" y="0"/>
            <a:ext cx="10729731" cy="584775"/>
          </a:xfrm>
          <a:prstGeom prst="rect">
            <a:avLst/>
          </a:prstGeom>
          <a:noFill/>
        </p:spPr>
        <p:txBody>
          <a:bodyPr wrap="square" rtlCol="0">
            <a:spAutoFit/>
          </a:bodyPr>
          <a:lstStyle/>
          <a:p>
            <a:pPr lvl="0" algn="ctr"/>
            <a:r>
              <a:rPr lang="en-US" sz="3200" b="1" dirty="0"/>
              <a:t>Appropriate Visuals /Visuals that enhance meaning  </a:t>
            </a:r>
            <a:endParaRPr lang="en-GB" sz="3200" b="1" dirty="0"/>
          </a:p>
        </p:txBody>
      </p:sp>
      <p:pic>
        <p:nvPicPr>
          <p:cNvPr id="2052" name="Picture 4" descr="https://i.imgur.com/DrRyE8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7378" y="1594275"/>
            <a:ext cx="7700842" cy="43293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7631" y="889470"/>
            <a:ext cx="9688010" cy="400110"/>
          </a:xfrm>
          <a:prstGeom prst="rect">
            <a:avLst/>
          </a:prstGeom>
          <a:noFill/>
        </p:spPr>
        <p:txBody>
          <a:bodyPr wrap="square" rtlCol="0">
            <a:spAutoFit/>
          </a:bodyPr>
          <a:lstStyle/>
          <a:p>
            <a:pPr algn="ctr"/>
            <a:r>
              <a:rPr lang="en-US" sz="2000" b="1" dirty="0">
                <a:solidFill>
                  <a:srgbClr val="0070C0"/>
                </a:solidFill>
              </a:rPr>
              <a:t>‘Filter bubbles’ in the media, and its negative impact</a:t>
            </a:r>
            <a:endParaRPr lang="en-GB" sz="2000" b="1" dirty="0">
              <a:solidFill>
                <a:srgbClr val="0070C0"/>
              </a:solidFill>
            </a:endParaRPr>
          </a:p>
        </p:txBody>
      </p:sp>
    </p:spTree>
    <p:extLst>
      <p:ext uri="{BB962C8B-B14F-4D97-AF65-F5344CB8AC3E}">
        <p14:creationId xmlns:p14="http://schemas.microsoft.com/office/powerpoint/2010/main" val="426353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7631" y="221795"/>
            <a:ext cx="1072973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Appropriate Visuals /Visuals that enhance meaning  </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717631" y="1028366"/>
            <a:ext cx="968801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Examples of visuals from talk on why</a:t>
            </a:r>
            <a:r>
              <a:rPr kumimoji="0" lang="en-US" sz="2000" b="1" i="0" u="none" strike="noStrike" kern="1200" cap="none" spc="0" normalizeH="0" noProof="0" dirty="0">
                <a:ln>
                  <a:noFill/>
                </a:ln>
                <a:solidFill>
                  <a:srgbClr val="0070C0"/>
                </a:solidFill>
                <a:effectLst/>
                <a:uLnTx/>
                <a:uFillTx/>
                <a:latin typeface="Calibri" panose="020F0502020204030204"/>
                <a:ea typeface="+mn-ea"/>
                <a:cs typeface="+mn-cs"/>
              </a:rPr>
              <a:t> we sleep </a:t>
            </a:r>
            <a:endParaRPr kumimoji="0" lang="en-GB" sz="20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pic>
        <p:nvPicPr>
          <p:cNvPr id="3074" name="Picture 2" descr="https://i.imgur.com/p5FYYGu.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0350"/>
          <a:stretch/>
        </p:blipFill>
        <p:spPr bwMode="auto">
          <a:xfrm>
            <a:off x="717631" y="1652148"/>
            <a:ext cx="5041457" cy="47607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i.imgur.com/PmfIYa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2185" y="1028366"/>
            <a:ext cx="4519813" cy="27395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imgur.com/EM63dMa.png"/>
          <p:cNvPicPr>
            <a:picLocks noChangeAspect="1" noChangeArrowheads="1"/>
          </p:cNvPicPr>
          <p:nvPr/>
        </p:nvPicPr>
        <p:blipFill rotWithShape="1">
          <a:blip r:embed="rId5">
            <a:extLst>
              <a:ext uri="{28A0092B-C50C-407E-A947-70E740481C1C}">
                <a14:useLocalDpi xmlns:a14="http://schemas.microsoft.com/office/drawing/2010/main" val="0"/>
              </a:ext>
            </a:extLst>
          </a:blip>
          <a:srcRect t="11927" r="50817" b="44208"/>
          <a:stretch/>
        </p:blipFill>
        <p:spPr bwMode="auto">
          <a:xfrm>
            <a:off x="6412185" y="4211499"/>
            <a:ext cx="4849502" cy="246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7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171" y="115746"/>
            <a:ext cx="981533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Present</a:t>
            </a:r>
            <a:r>
              <a:rPr kumimoji="0" lang="en-US" sz="4400" b="1" i="0" u="none" strike="noStrike" kern="1200" cap="none" spc="0" normalizeH="0" noProof="0" dirty="0">
                <a:ln>
                  <a:noFill/>
                </a:ln>
                <a:solidFill>
                  <a:prstClr val="black"/>
                </a:solidFill>
                <a:effectLst/>
                <a:uLnTx/>
                <a:uFillTx/>
                <a:latin typeface="Calibri" panose="020F0502020204030204"/>
                <a:ea typeface="+mn-ea"/>
                <a:cs typeface="+mn-cs"/>
              </a:rPr>
              <a:t> Data Visually </a:t>
            </a:r>
            <a:endParaRPr kumimoji="0" lang="en-GB" sz="4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740780" y="1296365"/>
            <a:ext cx="11076971" cy="2308324"/>
          </a:xfrm>
          <a:prstGeom prst="rect">
            <a:avLst/>
          </a:prstGeom>
          <a:noFill/>
        </p:spPr>
        <p:txBody>
          <a:bodyPr wrap="square" rtlCol="0">
            <a:spAutoFit/>
          </a:bodyPr>
          <a:lstStyle/>
          <a:p>
            <a:pPr lvl="0"/>
            <a:r>
              <a:rPr lang="en-US" sz="2400" b="1" dirty="0"/>
              <a:t>Example 1: </a:t>
            </a:r>
            <a:r>
              <a:rPr lang="en-US" sz="2400" dirty="0"/>
              <a:t>Refer to notes on page 30—31 on military budget</a:t>
            </a:r>
            <a:endParaRPr lang="en-US" sz="2400" b="1" dirty="0"/>
          </a:p>
          <a:p>
            <a:pPr lvl="0"/>
            <a:endParaRPr lang="en-GB" sz="2400" b="1" dirty="0"/>
          </a:p>
          <a:p>
            <a:pPr lvl="0"/>
            <a:r>
              <a:rPr lang="en-GB" sz="2400" b="1" dirty="0"/>
              <a:t>Example 2: </a:t>
            </a:r>
            <a:r>
              <a:rPr lang="en-GB" sz="2400" dirty="0"/>
              <a:t>Watch the Best Stats you have ever seen by Hans </a:t>
            </a:r>
            <a:r>
              <a:rPr lang="en-GB" sz="2400" dirty="0" err="1"/>
              <a:t>Rosling</a:t>
            </a:r>
            <a:r>
              <a:rPr lang="en-GB" sz="2400" dirty="0"/>
              <a:t> (4.05—5.00) </a:t>
            </a:r>
            <a:r>
              <a:rPr lang="en-GB" sz="2400" u="sng" dirty="0">
                <a:hlinkClick r:id="rId3"/>
              </a:rPr>
              <a:t>https://www.ted.com/talks/hans_rosling_the_best_stats_you_ve_ever_seen?language=en#t-232763</a:t>
            </a:r>
            <a:endParaRPr lang="en-GB" sz="2400" dirty="0"/>
          </a:p>
          <a:p>
            <a:r>
              <a:rPr lang="en-GB" sz="2400" dirty="0"/>
              <a:t> </a:t>
            </a:r>
          </a:p>
        </p:txBody>
      </p:sp>
      <p:pic>
        <p:nvPicPr>
          <p:cNvPr id="4" name="Picture 3">
            <a:extLst>
              <a:ext uri="{FF2B5EF4-FFF2-40B4-BE49-F238E27FC236}">
                <a16:creationId xmlns:a16="http://schemas.microsoft.com/office/drawing/2014/main" id="{35867C6F-1419-067E-BC94-76B84BB0157C}"/>
              </a:ext>
            </a:extLst>
          </p:cNvPr>
          <p:cNvPicPr>
            <a:picLocks noChangeAspect="1"/>
          </p:cNvPicPr>
          <p:nvPr/>
        </p:nvPicPr>
        <p:blipFill rotWithShape="1">
          <a:blip r:embed="rId4">
            <a:extLst>
              <a:ext uri="{28A0092B-C50C-407E-A947-70E740481C1C}">
                <a14:useLocalDpi xmlns:a14="http://schemas.microsoft.com/office/drawing/2010/main" val="0"/>
              </a:ext>
            </a:extLst>
          </a:blip>
          <a:srcRect b="5396"/>
          <a:stretch/>
        </p:blipFill>
        <p:spPr bwMode="auto">
          <a:xfrm>
            <a:off x="3505199" y="3109549"/>
            <a:ext cx="5631711" cy="321867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34268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171" y="115746"/>
            <a:ext cx="981533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Present Data Visually </a:t>
            </a:r>
            <a:endParaRPr kumimoji="0" lang="en-GB" sz="4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613458" y="5555848"/>
            <a:ext cx="11076971" cy="461665"/>
          </a:xfrm>
          <a:prstGeom prst="rect">
            <a:avLst/>
          </a:prstGeom>
          <a:noFill/>
        </p:spPr>
        <p:txBody>
          <a:bodyPr wrap="square" rtlCol="0">
            <a:spAutoFit/>
          </a:bodyPr>
          <a:lstStyle/>
          <a:p>
            <a:pPr lvl="0"/>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146" name="Picture 2" descr="https://i.imgur.com/PNW89Yz.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408" b="7047"/>
          <a:stretch/>
        </p:blipFill>
        <p:spPr bwMode="auto">
          <a:xfrm>
            <a:off x="2660524" y="1208516"/>
            <a:ext cx="6585076" cy="291595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i.imgur.com/sg4zHAQ.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6238" b="19046"/>
          <a:stretch/>
        </p:blipFill>
        <p:spPr bwMode="auto">
          <a:xfrm>
            <a:off x="2218152" y="4124471"/>
            <a:ext cx="7867581" cy="24214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503115" y="833923"/>
            <a:ext cx="5031441" cy="369332"/>
          </a:xfrm>
          <a:prstGeom prst="rect">
            <a:avLst/>
          </a:prstGeom>
        </p:spPr>
        <p:txBody>
          <a:bodyPr wrap="none">
            <a:spAutoFit/>
          </a:bodyPr>
          <a:lstStyle/>
          <a:p>
            <a:pPr algn="ctr"/>
            <a:r>
              <a:rPr lang="en-US" b="1" dirty="0">
                <a:solidFill>
                  <a:srgbClr val="0070C0"/>
                </a:solidFill>
                <a:latin typeface="Inter"/>
              </a:rPr>
              <a:t>‘Are athletes really getting faster, better, stronger?’</a:t>
            </a:r>
            <a:endParaRPr lang="en-US" b="1" i="0" dirty="0">
              <a:solidFill>
                <a:srgbClr val="0070C0"/>
              </a:solidFill>
              <a:effectLst/>
              <a:latin typeface="Inter"/>
            </a:endParaRPr>
          </a:p>
        </p:txBody>
      </p:sp>
    </p:spTree>
    <p:extLst>
      <p:ext uri="{BB962C8B-B14F-4D97-AF65-F5344CB8AC3E}">
        <p14:creationId xmlns:p14="http://schemas.microsoft.com/office/powerpoint/2010/main" val="2041869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8334" y="399552"/>
            <a:ext cx="981533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Present Data Visually </a:t>
            </a:r>
            <a:endParaRPr kumimoji="0" lang="en-GB" sz="4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p:cNvSpPr txBox="1"/>
          <p:nvPr/>
        </p:nvSpPr>
        <p:spPr>
          <a:xfrm>
            <a:off x="613458" y="5555848"/>
            <a:ext cx="11076971" cy="461665"/>
          </a:xfrm>
          <a:prstGeom prst="rect">
            <a:avLst/>
          </a:prstGeom>
          <a:noFill/>
        </p:spPr>
        <p:txBody>
          <a:bodyPr wrap="square" rtlCol="0">
            <a:spAutoFit/>
          </a:bodyPr>
          <a:lstStyle/>
          <a:p>
            <a:pPr lvl="0"/>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 name="Rectangle 3"/>
          <p:cNvSpPr/>
          <p:nvPr/>
        </p:nvSpPr>
        <p:spPr>
          <a:xfrm>
            <a:off x="3580278" y="1146657"/>
            <a:ext cx="5031441" cy="369332"/>
          </a:xfrm>
          <a:prstGeom prst="rect">
            <a:avLst/>
          </a:prstGeom>
        </p:spPr>
        <p:txBody>
          <a:bodyPr wrap="none">
            <a:spAutoFit/>
          </a:bodyPr>
          <a:lstStyle/>
          <a:p>
            <a:pPr algn="ctr"/>
            <a:r>
              <a:rPr lang="en-US" b="1" dirty="0">
                <a:solidFill>
                  <a:srgbClr val="0070C0"/>
                </a:solidFill>
                <a:latin typeface="Inter"/>
              </a:rPr>
              <a:t>‘Are athletes really getting faster, better, stronger?’</a:t>
            </a:r>
            <a:endParaRPr lang="en-US" b="1" i="0" dirty="0">
              <a:solidFill>
                <a:srgbClr val="0070C0"/>
              </a:solidFill>
              <a:effectLst/>
              <a:latin typeface="Inter"/>
            </a:endParaRPr>
          </a:p>
        </p:txBody>
      </p:sp>
      <p:pic>
        <p:nvPicPr>
          <p:cNvPr id="6150" name="Picture 6" descr="https://i.imgur.com/wMogoV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224" y="1531845"/>
            <a:ext cx="9346750" cy="526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22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418" y="1"/>
            <a:ext cx="10080000" cy="858982"/>
          </a:xfrm>
        </p:spPr>
        <p:txBody>
          <a:bodyPr/>
          <a:lstStyle/>
          <a:p>
            <a:pPr algn="ctr"/>
            <a:r>
              <a:rPr lang="en-US" sz="4000" dirty="0"/>
              <a:t>The </a:t>
            </a:r>
            <a:r>
              <a:rPr lang="en-US" sz="4000" dirty="0" err="1"/>
              <a:t>Throughline</a:t>
            </a:r>
            <a:r>
              <a:rPr lang="en-US" sz="4000" dirty="0"/>
              <a:t> </a:t>
            </a:r>
            <a:endParaRPr lang="en-GB" sz="4000" dirty="0"/>
          </a:p>
        </p:txBody>
      </p:sp>
      <p:sp>
        <p:nvSpPr>
          <p:cNvPr id="3" name="Rectangle 2"/>
          <p:cNvSpPr/>
          <p:nvPr/>
        </p:nvSpPr>
        <p:spPr>
          <a:xfrm>
            <a:off x="1764145" y="1738806"/>
            <a:ext cx="9947563" cy="2677656"/>
          </a:xfrm>
          <a:prstGeom prst="rect">
            <a:avLst/>
          </a:prstGeom>
        </p:spPr>
        <p:txBody>
          <a:bodyPr wrap="square">
            <a:spAutoFit/>
          </a:bodyPr>
          <a:lstStyle/>
          <a:p>
            <a:r>
              <a:rPr lang="en-US" sz="2800" b="1" dirty="0">
                <a:solidFill>
                  <a:schemeClr val="accent4">
                    <a:lumMod val="50000"/>
                  </a:schemeClr>
                </a:solidFill>
              </a:rPr>
              <a:t>Activity 1 (Optional) </a:t>
            </a:r>
          </a:p>
          <a:p>
            <a:endParaRPr lang="en-US" sz="2800" b="1" dirty="0">
              <a:solidFill>
                <a:srgbClr val="FF0000"/>
              </a:solidFill>
            </a:endParaRPr>
          </a:p>
          <a:p>
            <a:r>
              <a:rPr lang="en-GB" sz="2800" dirty="0"/>
              <a:t>Write a 1-minute speech about yourself. The speech should encapsulate a clear </a:t>
            </a:r>
            <a:r>
              <a:rPr lang="en-GB" sz="2800" dirty="0" err="1"/>
              <a:t>throughline</a:t>
            </a:r>
            <a:r>
              <a:rPr lang="en-GB" sz="2800" dirty="0"/>
              <a:t>. </a:t>
            </a:r>
          </a:p>
          <a:p>
            <a:r>
              <a:rPr lang="en-GB" sz="2800" dirty="0"/>
              <a:t> </a:t>
            </a:r>
          </a:p>
          <a:p>
            <a:endParaRPr lang="en-GB" sz="2800" b="1" dirty="0">
              <a:solidFill>
                <a:srgbClr val="FF0000"/>
              </a:solidFill>
            </a:endParaRPr>
          </a:p>
        </p:txBody>
      </p:sp>
      <p:pic>
        <p:nvPicPr>
          <p:cNvPr id="1026" name="Picture 2" descr="https://dochasnetwork.files.wordpress.com/2012/04/morefocuse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5849" y="3486578"/>
            <a:ext cx="2975859" cy="3154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2698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171" y="115746"/>
            <a:ext cx="981533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400" b="1" dirty="0">
                <a:solidFill>
                  <a:prstClr val="black"/>
                </a:solidFill>
                <a:latin typeface="Calibri" panose="020F0502020204030204"/>
              </a:rPr>
              <a:t>Font Type, Size &amp; </a:t>
            </a:r>
            <a:r>
              <a:rPr lang="en-US" sz="4400" b="1" dirty="0" err="1">
                <a:solidFill>
                  <a:prstClr val="black"/>
                </a:solidFill>
                <a:latin typeface="Calibri" panose="020F0502020204030204"/>
              </a:rPr>
              <a:t>Colour</a:t>
            </a:r>
            <a:r>
              <a:rPr lang="en-US" sz="4400" b="1" dirty="0">
                <a:solidFill>
                  <a:prstClr val="black"/>
                </a:solidFill>
                <a:latin typeface="Calibri" panose="020F0502020204030204"/>
              </a:rPr>
              <a:t> </a:t>
            </a:r>
            <a:endParaRPr kumimoji="0" lang="en-GB" sz="4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before and after slides - improved fo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242" y="2673067"/>
            <a:ext cx="10159516" cy="38860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55585" y="972602"/>
            <a:ext cx="11308466" cy="1569660"/>
          </a:xfrm>
          <a:prstGeom prst="rect">
            <a:avLst/>
          </a:prstGeom>
          <a:noFill/>
        </p:spPr>
        <p:txBody>
          <a:bodyPr wrap="square" rtlCol="0">
            <a:spAutoFit/>
          </a:bodyPr>
          <a:lstStyle/>
          <a:p>
            <a:r>
              <a:rPr lang="en-US" sz="2400" b="1" dirty="0">
                <a:solidFill>
                  <a:srgbClr val="7030A0"/>
                </a:solidFill>
              </a:rPr>
              <a:t>What is an appropriate font type? </a:t>
            </a:r>
            <a:r>
              <a:rPr lang="en-US" sz="2400" dirty="0">
                <a:solidFill>
                  <a:srgbClr val="7030A0"/>
                </a:solidFill>
              </a:rPr>
              <a:t>How many types of font should you use within a slide?</a:t>
            </a:r>
          </a:p>
          <a:p>
            <a:r>
              <a:rPr lang="en-US" sz="2400" b="1" dirty="0">
                <a:solidFill>
                  <a:srgbClr val="7030A0"/>
                </a:solidFill>
              </a:rPr>
              <a:t>What is an appropriate font size? </a:t>
            </a:r>
            <a:r>
              <a:rPr lang="en-US" sz="2400" dirty="0">
                <a:solidFill>
                  <a:srgbClr val="7030A0"/>
                </a:solidFill>
              </a:rPr>
              <a:t>How many sizes should you use within a slide?</a:t>
            </a:r>
          </a:p>
          <a:p>
            <a:r>
              <a:rPr lang="en-US" sz="2400" dirty="0">
                <a:solidFill>
                  <a:srgbClr val="7030A0"/>
                </a:solidFill>
              </a:rPr>
              <a:t>What are the Dos and Don’ts of </a:t>
            </a:r>
            <a:r>
              <a:rPr lang="en-US" sz="2400" b="1" dirty="0">
                <a:solidFill>
                  <a:srgbClr val="7030A0"/>
                </a:solidFill>
              </a:rPr>
              <a:t>font </a:t>
            </a:r>
            <a:r>
              <a:rPr lang="en-US" sz="2400" b="1" dirty="0" err="1">
                <a:solidFill>
                  <a:srgbClr val="7030A0"/>
                </a:solidFill>
              </a:rPr>
              <a:t>colours</a:t>
            </a:r>
            <a:r>
              <a:rPr lang="en-US" sz="2400" b="1" dirty="0">
                <a:solidFill>
                  <a:srgbClr val="7030A0"/>
                </a:solidFill>
              </a:rPr>
              <a:t> and background</a:t>
            </a:r>
            <a:r>
              <a:rPr lang="en-US" sz="2400" dirty="0">
                <a:solidFill>
                  <a:srgbClr val="7030A0"/>
                </a:solidFill>
              </a:rPr>
              <a:t>?</a:t>
            </a:r>
          </a:p>
          <a:p>
            <a:r>
              <a:rPr lang="en-US" sz="2400" dirty="0">
                <a:solidFill>
                  <a:srgbClr val="7030A0"/>
                </a:solidFill>
              </a:rPr>
              <a:t>Should you use </a:t>
            </a:r>
            <a:r>
              <a:rPr lang="en-US" sz="2400" b="1" dirty="0">
                <a:solidFill>
                  <a:srgbClr val="7030A0"/>
                </a:solidFill>
              </a:rPr>
              <a:t>effects, animations and transitions</a:t>
            </a:r>
            <a:r>
              <a:rPr lang="en-US" sz="2400" dirty="0">
                <a:solidFill>
                  <a:srgbClr val="7030A0"/>
                </a:solidFill>
              </a:rPr>
              <a:t>?</a:t>
            </a:r>
          </a:p>
        </p:txBody>
      </p:sp>
      <p:sp>
        <p:nvSpPr>
          <p:cNvPr id="7" name="TextBox 6"/>
          <p:cNvSpPr txBox="1"/>
          <p:nvPr/>
        </p:nvSpPr>
        <p:spPr>
          <a:xfrm>
            <a:off x="8264324" y="6428278"/>
            <a:ext cx="3321934" cy="261610"/>
          </a:xfrm>
          <a:prstGeom prst="rect">
            <a:avLst/>
          </a:prstGeom>
          <a:noFill/>
        </p:spPr>
        <p:txBody>
          <a:bodyPr wrap="square" rtlCol="0">
            <a:spAutoFit/>
          </a:bodyPr>
          <a:lstStyle/>
          <a:p>
            <a:r>
              <a:rPr lang="en-US" sz="1100" dirty="0"/>
              <a:t>Picture courtesy of Doug Neff</a:t>
            </a:r>
            <a:endParaRPr lang="en-GB" sz="1100" dirty="0"/>
          </a:p>
        </p:txBody>
      </p:sp>
    </p:spTree>
    <p:extLst>
      <p:ext uri="{BB962C8B-B14F-4D97-AF65-F5344CB8AC3E}">
        <p14:creationId xmlns:p14="http://schemas.microsoft.com/office/powerpoint/2010/main" val="90763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0542" y="432810"/>
            <a:ext cx="981533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Consistent</a:t>
            </a:r>
            <a:r>
              <a:rPr kumimoji="0" lang="en-US" sz="4400" b="1" i="0" u="none" strike="noStrike" kern="1200" cap="none" spc="0" normalizeH="0" noProof="0" dirty="0">
                <a:ln>
                  <a:noFill/>
                </a:ln>
                <a:solidFill>
                  <a:prstClr val="black"/>
                </a:solidFill>
                <a:effectLst/>
                <a:uLnTx/>
                <a:uFillTx/>
                <a:latin typeface="Calibri" panose="020F0502020204030204"/>
                <a:ea typeface="+mn-ea"/>
                <a:cs typeface="+mn-cs"/>
              </a:rPr>
              <a:t> Slide Design </a:t>
            </a:r>
            <a:endParaRPr kumimoji="0" lang="en-GB" sz="4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98" name="Picture 2" descr="https://i.imgur.com/jOtxNq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302" y="1703133"/>
            <a:ext cx="4798389" cy="26961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i.imgur.com/M0f8M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703133"/>
            <a:ext cx="4803494" cy="27009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38135" y="5086362"/>
            <a:ext cx="8515729" cy="954107"/>
          </a:xfrm>
          <a:prstGeom prst="rect">
            <a:avLst/>
          </a:prstGeom>
        </p:spPr>
        <p:txBody>
          <a:bodyPr wrap="none">
            <a:spAutoFit/>
          </a:bodyPr>
          <a:lstStyle/>
          <a:p>
            <a:pPr lvl="0" algn="ctr">
              <a:defRPr/>
            </a:pPr>
            <a:r>
              <a:rPr lang="en-US" sz="2800" b="1" dirty="0">
                <a:solidFill>
                  <a:prstClr val="black"/>
                </a:solidFill>
              </a:rPr>
              <a:t>Resource for Presentation Template: </a:t>
            </a:r>
          </a:p>
          <a:p>
            <a:pPr lvl="0" algn="ctr">
              <a:defRPr/>
            </a:pPr>
            <a:r>
              <a:rPr lang="en-GB" sz="2800" dirty="0">
                <a:hlinkClick r:id="rId5"/>
              </a:rPr>
              <a:t>https://www.canva.com/templates/search/presentations</a:t>
            </a:r>
            <a:endParaRPr lang="en-GB" sz="2800" b="1" dirty="0">
              <a:solidFill>
                <a:prstClr val="black"/>
              </a:solidFill>
            </a:endParaRPr>
          </a:p>
        </p:txBody>
      </p:sp>
    </p:spTree>
    <p:extLst>
      <p:ext uri="{BB962C8B-B14F-4D97-AF65-F5344CB8AC3E}">
        <p14:creationId xmlns:p14="http://schemas.microsoft.com/office/powerpoint/2010/main" val="26849389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
          <p:cNvSpPr txBox="1">
            <a:spLocks noChangeArrowheads="1"/>
          </p:cNvSpPr>
          <p:nvPr/>
        </p:nvSpPr>
        <p:spPr bwMode="auto">
          <a:xfrm>
            <a:off x="5711957" y="4222985"/>
            <a:ext cx="6480043" cy="1323439"/>
          </a:xfrm>
          <a:prstGeom prst="rect">
            <a:avLst/>
          </a:prstGeom>
          <a:noFill/>
          <a:ln w="9525">
            <a:noFill/>
            <a:miter lim="800000"/>
            <a:headEnd/>
            <a:tailEnd/>
          </a:ln>
        </p:spPr>
        <p:txBody>
          <a:bodyPr wrap="square">
            <a:spAutoFit/>
          </a:bodyPr>
          <a:lstStyle/>
          <a:p>
            <a:r>
              <a:rPr lang="en-US" altLang="ko-KR" sz="4000" b="1" dirty="0">
                <a:solidFill>
                  <a:schemeClr val="tx1">
                    <a:lumMod val="75000"/>
                    <a:lumOff val="25000"/>
                  </a:schemeClr>
                </a:solidFill>
                <a:latin typeface="Arial" pitchFamily="34" charset="0"/>
                <a:ea typeface="맑은 고딕" pitchFamily="50" charset="-127"/>
                <a:cs typeface="Arial" pitchFamily="34" charset="0"/>
              </a:rPr>
              <a:t>Verbal &amp; Non-verbal  Delivery </a:t>
            </a:r>
          </a:p>
        </p:txBody>
      </p:sp>
      <p:sp>
        <p:nvSpPr>
          <p:cNvPr id="2" name="Rectangle 1"/>
          <p:cNvSpPr/>
          <p:nvPr/>
        </p:nvSpPr>
        <p:spPr>
          <a:xfrm>
            <a:off x="5348235" y="3898894"/>
            <a:ext cx="192021" cy="16321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extLst>
      <p:ext uri="{BB962C8B-B14F-4D97-AF65-F5344CB8AC3E}">
        <p14:creationId xmlns:p14="http://schemas.microsoft.com/office/powerpoint/2010/main" val="13981053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Speak with Meaning </a:t>
            </a:r>
            <a:endParaRPr lang="en-GB" b="1" dirty="0"/>
          </a:p>
        </p:txBody>
      </p:sp>
      <p:sp>
        <p:nvSpPr>
          <p:cNvPr id="4" name="Content Placeholder 3"/>
          <p:cNvSpPr>
            <a:spLocks noGrp="1"/>
          </p:cNvSpPr>
          <p:nvPr>
            <p:ph idx="1"/>
          </p:nvPr>
        </p:nvSpPr>
        <p:spPr>
          <a:xfrm>
            <a:off x="509797" y="1444176"/>
            <a:ext cx="11172405" cy="3994316"/>
          </a:xfrm>
        </p:spPr>
        <p:txBody>
          <a:bodyPr>
            <a:normAutofit/>
          </a:bodyPr>
          <a:lstStyle/>
          <a:p>
            <a:r>
              <a:rPr lang="en-GB" sz="2400" b="1" dirty="0"/>
              <a:t>Prosodic features </a:t>
            </a:r>
            <a:r>
              <a:rPr lang="en-GB" sz="2400" dirty="0"/>
              <a:t>(intonation, stress and rhythm) enhance the meaning of the speech.  </a:t>
            </a:r>
          </a:p>
          <a:p>
            <a:endParaRPr lang="en-GB" sz="2400" dirty="0"/>
          </a:p>
          <a:p>
            <a:r>
              <a:rPr lang="en-GB" sz="2400" b="1" dirty="0"/>
              <a:t>Listen to the opening minute of the TED Talk by George Monbiot and pay attention to the prosody features. Mark out the intonation, stress and rhythm. </a:t>
            </a:r>
            <a:endParaRPr lang="en-GB" sz="2400" dirty="0"/>
          </a:p>
          <a:p>
            <a:r>
              <a:rPr lang="en-GB" sz="1800" dirty="0">
                <a:hlinkClick r:id="rId3"/>
              </a:rPr>
              <a:t>https://www.ted.com/talks/george_monbiot_for_more_wonder_rewild_the_world?language=en</a:t>
            </a:r>
            <a:endParaRPr lang="en-GB" sz="1800" dirty="0"/>
          </a:p>
          <a:p>
            <a:endParaRPr lang="en-GB" sz="2400" dirty="0"/>
          </a:p>
        </p:txBody>
      </p:sp>
    </p:spTree>
    <p:extLst>
      <p:ext uri="{BB962C8B-B14F-4D97-AF65-F5344CB8AC3E}">
        <p14:creationId xmlns:p14="http://schemas.microsoft.com/office/powerpoint/2010/main" val="22940918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Power of the Pause</a:t>
            </a:r>
            <a:endParaRPr lang="en-GB" b="1" dirty="0"/>
          </a:p>
        </p:txBody>
      </p:sp>
      <p:sp>
        <p:nvSpPr>
          <p:cNvPr id="4" name="Content Placeholder 3"/>
          <p:cNvSpPr>
            <a:spLocks noGrp="1"/>
          </p:cNvSpPr>
          <p:nvPr>
            <p:ph idx="1"/>
          </p:nvPr>
        </p:nvSpPr>
        <p:spPr>
          <a:xfrm>
            <a:off x="509797" y="1328429"/>
            <a:ext cx="11172405" cy="3994316"/>
          </a:xfrm>
        </p:spPr>
        <p:txBody>
          <a:bodyPr>
            <a:normAutofit/>
          </a:bodyPr>
          <a:lstStyle/>
          <a:p>
            <a:pPr lvl="0"/>
            <a:r>
              <a:rPr lang="en-GB" sz="2400" dirty="0"/>
              <a:t>To add dramatic effect and build connection with the audience when accompanied with eye contact </a:t>
            </a:r>
            <a:r>
              <a:rPr lang="en-GB" sz="2400" dirty="0">
                <a:solidFill>
                  <a:srgbClr val="0070C0"/>
                </a:solidFill>
              </a:rPr>
              <a:t>(Dramatic pause) </a:t>
            </a:r>
          </a:p>
          <a:p>
            <a:pPr lvl="0"/>
            <a:endParaRPr lang="en-GB" sz="2400" dirty="0"/>
          </a:p>
          <a:p>
            <a:pPr lvl="0"/>
            <a:r>
              <a:rPr lang="en-GB" sz="2400" dirty="0"/>
              <a:t>To allow the audience time to process the information </a:t>
            </a:r>
            <a:r>
              <a:rPr lang="en-GB" sz="2400" dirty="0">
                <a:solidFill>
                  <a:srgbClr val="0070C0"/>
                </a:solidFill>
              </a:rPr>
              <a:t>(Comprehension pause) </a:t>
            </a:r>
          </a:p>
          <a:p>
            <a:pPr lvl="0"/>
            <a:endParaRPr lang="en-GB" sz="2400" dirty="0"/>
          </a:p>
          <a:p>
            <a:pPr lvl="0"/>
            <a:r>
              <a:rPr lang="en-GB" sz="2400" dirty="0"/>
              <a:t>To allow audience to process the jokes/quip </a:t>
            </a:r>
            <a:r>
              <a:rPr lang="en-GB" sz="2400" dirty="0">
                <a:solidFill>
                  <a:srgbClr val="0070C0"/>
                </a:solidFill>
              </a:rPr>
              <a:t>(Humorous pause) </a:t>
            </a:r>
          </a:p>
          <a:p>
            <a:pPr lvl="0"/>
            <a:endParaRPr lang="en-GB" sz="2400" dirty="0"/>
          </a:p>
          <a:p>
            <a:pPr lvl="0"/>
            <a:r>
              <a:rPr lang="en-GB" sz="2400" dirty="0"/>
              <a:t>To signal transition to the next point/slide </a:t>
            </a:r>
            <a:r>
              <a:rPr lang="en-GB" sz="2400" dirty="0">
                <a:solidFill>
                  <a:srgbClr val="0070C0"/>
                </a:solidFill>
              </a:rPr>
              <a:t>(Transitional pause) </a:t>
            </a:r>
          </a:p>
          <a:p>
            <a:r>
              <a:rPr lang="en-GB" sz="2400" dirty="0"/>
              <a:t> </a:t>
            </a:r>
          </a:p>
        </p:txBody>
      </p:sp>
    </p:spTree>
    <p:extLst>
      <p:ext uri="{BB962C8B-B14F-4D97-AF65-F5344CB8AC3E}">
        <p14:creationId xmlns:p14="http://schemas.microsoft.com/office/powerpoint/2010/main" val="2482066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Vary Speed &amp; Volume</a:t>
            </a:r>
            <a:endParaRPr lang="en-GB" b="1" dirty="0"/>
          </a:p>
        </p:txBody>
      </p:sp>
      <p:sp>
        <p:nvSpPr>
          <p:cNvPr id="4" name="Content Placeholder 3"/>
          <p:cNvSpPr>
            <a:spLocks noGrp="1"/>
          </p:cNvSpPr>
          <p:nvPr>
            <p:ph idx="1"/>
          </p:nvPr>
        </p:nvSpPr>
        <p:spPr>
          <a:xfrm>
            <a:off x="509797" y="1282130"/>
            <a:ext cx="11284806" cy="581394"/>
          </a:xfrm>
        </p:spPr>
        <p:txBody>
          <a:bodyPr>
            <a:normAutofit/>
          </a:bodyPr>
          <a:lstStyle/>
          <a:p>
            <a:r>
              <a:rPr lang="en-GB" sz="2400" b="1" dirty="0"/>
              <a:t>Natural, conversational pace: </a:t>
            </a:r>
            <a:r>
              <a:rPr lang="en-GB" sz="2400" dirty="0"/>
              <a:t>130–170 words per minute.</a:t>
            </a:r>
          </a:p>
        </p:txBody>
      </p:sp>
      <p:pic>
        <p:nvPicPr>
          <p:cNvPr id="5" name="Picture 4" descr="cid:cc8dc2d2-0ccf-4ca0-b2b9-cfd7357de60a@apcprd06.prod.outlook.com"/>
          <p:cNvPicPr/>
          <p:nvPr/>
        </p:nvPicPr>
        <p:blipFill rotWithShape="1">
          <a:blip r:embed="rId3" r:link="rId4">
            <a:extLst>
              <a:ext uri="{28A0092B-C50C-407E-A947-70E740481C1C}">
                <a14:useLocalDpi xmlns:a14="http://schemas.microsoft.com/office/drawing/2010/main" val="0"/>
              </a:ext>
            </a:extLst>
          </a:blip>
          <a:srcRect t="59132" b="15336"/>
          <a:stretch>
            <a:fillRect/>
          </a:stretch>
        </p:blipFill>
        <p:spPr bwMode="auto">
          <a:xfrm>
            <a:off x="2389508" y="2267307"/>
            <a:ext cx="7564719" cy="402932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2593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r>
              <a:rPr lang="en-GB" b="1" dirty="0"/>
              <a:t>Tone of a passionate conversationalist  </a:t>
            </a:r>
            <a:endParaRPr lang="en-GB" dirty="0"/>
          </a:p>
        </p:txBody>
      </p:sp>
      <p:sp>
        <p:nvSpPr>
          <p:cNvPr id="4" name="Content Placeholder 3"/>
          <p:cNvSpPr>
            <a:spLocks noGrp="1"/>
          </p:cNvSpPr>
          <p:nvPr>
            <p:ph idx="1"/>
          </p:nvPr>
        </p:nvSpPr>
        <p:spPr>
          <a:xfrm>
            <a:off x="509797" y="1282130"/>
            <a:ext cx="11284806" cy="5049222"/>
          </a:xfrm>
        </p:spPr>
        <p:txBody>
          <a:bodyPr>
            <a:normAutofit/>
          </a:bodyPr>
          <a:lstStyle/>
          <a:p>
            <a:r>
              <a:rPr lang="en-US" sz="2400" dirty="0"/>
              <a:t>Oration VS Conversationalist </a:t>
            </a:r>
          </a:p>
          <a:p>
            <a:endParaRPr lang="en-US" sz="2400" b="1" dirty="0">
              <a:solidFill>
                <a:srgbClr val="7030A0"/>
              </a:solidFill>
            </a:endParaRPr>
          </a:p>
          <a:p>
            <a:r>
              <a:rPr lang="en-GB" sz="2400" b="1" dirty="0">
                <a:solidFill>
                  <a:srgbClr val="7030A0"/>
                </a:solidFill>
              </a:rPr>
              <a:t>Listen to the commencement speech by Steve Jobs. Consider the ways he exemplified the passionate conversationalist. </a:t>
            </a:r>
          </a:p>
          <a:p>
            <a:r>
              <a:rPr lang="en-GB" sz="2000" u="sng" dirty="0">
                <a:hlinkClick r:id="rId3"/>
              </a:rPr>
              <a:t>https://www.ted.com/talks/steve_jobs_how_to_live_before_you_die</a:t>
            </a:r>
            <a:endParaRPr lang="en-GB" sz="2000" dirty="0"/>
          </a:p>
          <a:p>
            <a:r>
              <a:rPr lang="en-GB" sz="2000" u="sng" dirty="0">
                <a:hlinkClick r:id="rId4"/>
              </a:rPr>
              <a:t>https://www.youtube.com/watch?v=wHGqp8lz36c</a:t>
            </a:r>
            <a:endParaRPr lang="en-GB" sz="2000" dirty="0"/>
          </a:p>
          <a:p>
            <a:endParaRPr lang="en-GB" sz="2400" dirty="0"/>
          </a:p>
        </p:txBody>
      </p:sp>
    </p:spTree>
    <p:extLst>
      <p:ext uri="{BB962C8B-B14F-4D97-AF65-F5344CB8AC3E}">
        <p14:creationId xmlns:p14="http://schemas.microsoft.com/office/powerpoint/2010/main" val="2892206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418" y="1"/>
            <a:ext cx="10080000" cy="858982"/>
          </a:xfrm>
        </p:spPr>
        <p:txBody>
          <a:bodyPr/>
          <a:lstStyle/>
          <a:p>
            <a:pPr algn="ctr"/>
            <a:r>
              <a:rPr lang="en-US" sz="4000" dirty="0"/>
              <a:t>The </a:t>
            </a:r>
            <a:r>
              <a:rPr lang="en-US" sz="4000" dirty="0" err="1"/>
              <a:t>Throughline</a:t>
            </a:r>
            <a:r>
              <a:rPr lang="en-US" sz="4000" dirty="0"/>
              <a:t> </a:t>
            </a:r>
            <a:endParaRPr lang="en-GB" sz="4000" dirty="0"/>
          </a:p>
        </p:txBody>
      </p:sp>
      <p:sp>
        <p:nvSpPr>
          <p:cNvPr id="3" name="Rectangle 2"/>
          <p:cNvSpPr/>
          <p:nvPr/>
        </p:nvSpPr>
        <p:spPr>
          <a:xfrm>
            <a:off x="1151418" y="1119969"/>
            <a:ext cx="10634182" cy="2646878"/>
          </a:xfrm>
          <a:prstGeom prst="rect">
            <a:avLst/>
          </a:prstGeom>
        </p:spPr>
        <p:txBody>
          <a:bodyPr wrap="square">
            <a:spAutoFit/>
          </a:bodyPr>
          <a:lstStyle/>
          <a:p>
            <a:r>
              <a:rPr lang="en-US" sz="2800" b="1" dirty="0">
                <a:solidFill>
                  <a:schemeClr val="accent4">
                    <a:lumMod val="50000"/>
                  </a:schemeClr>
                </a:solidFill>
              </a:rPr>
              <a:t>Activity 2</a:t>
            </a:r>
          </a:p>
          <a:p>
            <a:endParaRPr lang="en-US" sz="2000" b="1" dirty="0">
              <a:solidFill>
                <a:srgbClr val="FF0000"/>
              </a:solidFill>
            </a:endParaRPr>
          </a:p>
          <a:p>
            <a:r>
              <a:rPr lang="en-GB" sz="2000" b="1" dirty="0"/>
              <a:t>Watch the following talk and address the following questions.</a:t>
            </a:r>
            <a:endParaRPr lang="en-GB" sz="2000" dirty="0"/>
          </a:p>
          <a:p>
            <a:pPr lvl="0"/>
            <a:r>
              <a:rPr lang="en-GB" sz="2000" dirty="0"/>
              <a:t>What is the topic and the </a:t>
            </a:r>
            <a:r>
              <a:rPr lang="en-GB" sz="2000" dirty="0" err="1"/>
              <a:t>throughline</a:t>
            </a:r>
            <a:r>
              <a:rPr lang="en-GB" sz="2000" dirty="0"/>
              <a:t>? </a:t>
            </a:r>
          </a:p>
          <a:p>
            <a:pPr lvl="0"/>
            <a:r>
              <a:rPr lang="en-GB" sz="2000" dirty="0"/>
              <a:t>What is interesting about the topic, idea and </a:t>
            </a:r>
            <a:r>
              <a:rPr lang="en-GB" sz="2000" dirty="0" err="1"/>
              <a:t>throughline</a:t>
            </a:r>
            <a:r>
              <a:rPr lang="en-GB" sz="2000" dirty="0"/>
              <a:t>?</a:t>
            </a:r>
          </a:p>
          <a:p>
            <a:pPr lvl="0"/>
            <a:r>
              <a:rPr lang="en-GB" sz="2000" dirty="0"/>
              <a:t>What do you like about the talk?  </a:t>
            </a:r>
          </a:p>
          <a:p>
            <a:pPr lvl="0"/>
            <a:endParaRPr lang="en-US" sz="2000" dirty="0"/>
          </a:p>
          <a:p>
            <a:pPr lvl="0"/>
            <a:r>
              <a:rPr lang="en-GB" u="sng" dirty="0">
                <a:hlinkClick r:id="rId2"/>
              </a:rPr>
              <a:t>https://www.ted.com/talks/sophie_scott_why_we_laugh?language=en</a:t>
            </a:r>
            <a:endParaRPr lang="en-GB" sz="2000" dirty="0"/>
          </a:p>
        </p:txBody>
      </p:sp>
      <p:pic>
        <p:nvPicPr>
          <p:cNvPr id="4" name="Picture 3"/>
          <p:cNvPicPr>
            <a:picLocks noChangeAspect="1"/>
          </p:cNvPicPr>
          <p:nvPr/>
        </p:nvPicPr>
        <p:blipFill rotWithShape="1">
          <a:blip r:embed="rId3"/>
          <a:srcRect t="21907" r="42913" b="20175"/>
          <a:stretch/>
        </p:blipFill>
        <p:spPr>
          <a:xfrm>
            <a:off x="7824853" y="4027833"/>
            <a:ext cx="4175671" cy="2382982"/>
          </a:xfrm>
          <a:prstGeom prst="rect">
            <a:avLst/>
          </a:prstGeom>
        </p:spPr>
      </p:pic>
    </p:spTree>
    <p:extLst>
      <p:ext uri="{BB962C8B-B14F-4D97-AF65-F5344CB8AC3E}">
        <p14:creationId xmlns:p14="http://schemas.microsoft.com/office/powerpoint/2010/main" val="217678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273" y="0"/>
            <a:ext cx="10080000" cy="843141"/>
          </a:xfrm>
        </p:spPr>
        <p:txBody>
          <a:bodyPr/>
          <a:lstStyle/>
          <a:p>
            <a:pPr algn="ctr"/>
            <a:r>
              <a:rPr lang="en-US" sz="4000" dirty="0">
                <a:solidFill>
                  <a:schemeClr val="accent3">
                    <a:lumMod val="50000"/>
                  </a:schemeClr>
                </a:solidFill>
              </a:rPr>
              <a:t>Activity 2</a:t>
            </a:r>
            <a:endParaRPr lang="en-GB" sz="4000" dirty="0">
              <a:solidFill>
                <a:schemeClr val="accent3">
                  <a:lumMod val="50000"/>
                </a:schemeClr>
              </a:solidFill>
            </a:endParaRPr>
          </a:p>
        </p:txBody>
      </p:sp>
      <p:sp>
        <p:nvSpPr>
          <p:cNvPr id="4" name="Rectangle 3"/>
          <p:cNvSpPr/>
          <p:nvPr/>
        </p:nvSpPr>
        <p:spPr>
          <a:xfrm>
            <a:off x="628073" y="741541"/>
            <a:ext cx="11111345" cy="4093428"/>
          </a:xfrm>
          <a:prstGeom prst="rect">
            <a:avLst/>
          </a:prstGeom>
        </p:spPr>
        <p:txBody>
          <a:bodyPr wrap="square">
            <a:spAutoFit/>
          </a:bodyPr>
          <a:lstStyle/>
          <a:p>
            <a:r>
              <a:rPr lang="en-US" sz="2000" dirty="0"/>
              <a:t>1)	</a:t>
            </a:r>
            <a:r>
              <a:rPr lang="en-US" sz="2000" b="1" dirty="0"/>
              <a:t>Topic: </a:t>
            </a:r>
            <a:r>
              <a:rPr lang="en-US" sz="2000" dirty="0"/>
              <a:t>Laughter</a:t>
            </a:r>
          </a:p>
          <a:p>
            <a:r>
              <a:rPr lang="en-US" sz="2000" dirty="0"/>
              <a:t>	</a:t>
            </a:r>
            <a:r>
              <a:rPr lang="en-US" sz="2000" b="1" dirty="0"/>
              <a:t>Throughline: </a:t>
            </a:r>
            <a:r>
              <a:rPr lang="en-US" sz="2000" dirty="0"/>
              <a:t>Why we laugh and the neurobiology of laughing (</a:t>
            </a:r>
            <a:r>
              <a:rPr lang="en-US" sz="2000" dirty="0" err="1"/>
              <a:t>Vocalisations</a:t>
            </a:r>
            <a:r>
              <a:rPr lang="en-US" sz="2000" dirty="0"/>
              <a:t> of and 	response to different types of laughter)</a:t>
            </a:r>
          </a:p>
          <a:p>
            <a:endParaRPr lang="en-US" sz="2000" dirty="0"/>
          </a:p>
          <a:p>
            <a:r>
              <a:rPr lang="en-US" sz="2000" dirty="0"/>
              <a:t>2)	Topic is something everyone can relate to. </a:t>
            </a:r>
          </a:p>
          <a:p>
            <a:r>
              <a:rPr lang="en-US" sz="2000" dirty="0"/>
              <a:t>	Interesting angle and insight into what seems to be a common topic. </a:t>
            </a:r>
          </a:p>
          <a:p>
            <a:endParaRPr lang="en-US" sz="2000" dirty="0"/>
          </a:p>
          <a:p>
            <a:r>
              <a:rPr lang="en-US" sz="2000" dirty="0"/>
              <a:t>3)	+Personal anecdotes and stories </a:t>
            </a:r>
          </a:p>
          <a:p>
            <a:r>
              <a:rPr lang="en-US" sz="2000" dirty="0"/>
              <a:t>	+ Illustrations through audio (laughter) </a:t>
            </a:r>
          </a:p>
          <a:p>
            <a:r>
              <a:rPr lang="en-US" sz="2000" dirty="0"/>
              <a:t>	+ Interesting scientific studies on how brain responds to different types of laughter </a:t>
            </a:r>
          </a:p>
          <a:p>
            <a:r>
              <a:rPr lang="en-US" sz="2000" dirty="0"/>
              <a:t>	+ Use of </a:t>
            </a:r>
            <a:r>
              <a:rPr lang="en-US" sz="2000" dirty="0" err="1"/>
              <a:t>humour</a:t>
            </a:r>
            <a:r>
              <a:rPr lang="en-US" sz="2000" dirty="0"/>
              <a:t> </a:t>
            </a:r>
          </a:p>
          <a:p>
            <a:r>
              <a:rPr lang="en-US" sz="2000" dirty="0"/>
              <a:t>	+Good visuals (Slides consist visuals that accompany verbal explanation)</a:t>
            </a:r>
          </a:p>
          <a:p>
            <a:r>
              <a:rPr lang="en-US" sz="2000" dirty="0"/>
              <a:t>	+ Clear explanation </a:t>
            </a:r>
          </a:p>
        </p:txBody>
      </p:sp>
    </p:spTree>
    <p:extLst>
      <p:ext uri="{BB962C8B-B14F-4D97-AF65-F5344CB8AC3E}">
        <p14:creationId xmlns:p14="http://schemas.microsoft.com/office/powerpoint/2010/main" val="284001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and End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0E5225D5F161841914BB99B11AD9C40" ma:contentTypeVersion="0" ma:contentTypeDescription="Create a new document." ma:contentTypeScope="" ma:versionID="fecae388564257eddbb342241a4b73f8">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4220F3-7573-48BA-8C44-A41644B77DC0}">
  <ds:schemaRefs>
    <ds:schemaRef ds:uri="http://www.w3.org/XML/1998/namespace"/>
    <ds:schemaRef ds:uri="http://purl.org/dc/terms/"/>
    <ds:schemaRef ds:uri="http://purl.org/dc/elements/1.1/"/>
    <ds:schemaRef ds:uri="http://schemas.microsoft.com/office/2006/documentManagement/types"/>
    <ds:schemaRef ds:uri="http://purl.org/dc/dcmitype/"/>
    <ds:schemaRef ds:uri="9770598f-fc06-44cc-8296-19d668d738ee"/>
    <ds:schemaRef ds:uri="http://schemas.microsoft.com/office/infopath/2007/PartnerControls"/>
    <ds:schemaRef ds:uri="http://schemas.openxmlformats.org/package/2006/metadata/core-properties"/>
    <ds:schemaRef ds:uri="1ccfc7d9-bdc7-4f16-8ac1-4349fcc65c18"/>
    <ds:schemaRef ds:uri="http://schemas.microsoft.com/office/2006/metadata/properties"/>
  </ds:schemaRefs>
</ds:datastoreItem>
</file>

<file path=customXml/itemProps2.xml><?xml version="1.0" encoding="utf-8"?>
<ds:datastoreItem xmlns:ds="http://schemas.openxmlformats.org/officeDocument/2006/customXml" ds:itemID="{3282C1B2-CEBF-4DC7-B561-F94CCDC95E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E023F1BD-056F-41D2-8463-68A213A348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3421</TotalTime>
  <Words>7884</Words>
  <Application>Microsoft Office PowerPoint</Application>
  <PresentationFormat>Widescreen</PresentationFormat>
  <Paragraphs>592</Paragraphs>
  <Slides>76</Slides>
  <Notes>38</Notes>
  <HiddenSlides>0</HiddenSlides>
  <MMClips>2</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76</vt:i4>
      </vt:variant>
    </vt:vector>
  </HeadingPairs>
  <TitlesOfParts>
    <vt:vector size="91" baseType="lpstr">
      <vt:lpstr>Anaheim</vt:lpstr>
      <vt:lpstr>Inter</vt:lpstr>
      <vt:lpstr>맑은 고딕</vt:lpstr>
      <vt:lpstr>arial</vt:lpstr>
      <vt:lpstr>arial</vt:lpstr>
      <vt:lpstr>Bell MT</vt:lpstr>
      <vt:lpstr>Calibri</vt:lpstr>
      <vt:lpstr>Calibri Light</vt:lpstr>
      <vt:lpstr>Josefin Slab</vt:lpstr>
      <vt:lpstr>Staatliches</vt:lpstr>
      <vt:lpstr>Symbol</vt:lpstr>
      <vt:lpstr>Wingdings</vt:lpstr>
      <vt:lpstr>Cover and End Slide Master</vt:lpstr>
      <vt:lpstr>1_Office Theme</vt:lpstr>
      <vt:lpstr>Office 2013 - 2022 Theme</vt:lpstr>
      <vt:lpstr>Idea building and  Developing the Throughline</vt:lpstr>
      <vt:lpstr>Developing a topic for pitching to an audience</vt:lpstr>
      <vt:lpstr>Coming up with your idea and topic</vt:lpstr>
      <vt:lpstr>The Throughline </vt:lpstr>
      <vt:lpstr>The Throughline: Be very clear! </vt:lpstr>
      <vt:lpstr>The Throughline </vt:lpstr>
      <vt:lpstr>The Throughline </vt:lpstr>
      <vt:lpstr>The Throughline </vt:lpstr>
      <vt:lpstr>Activity 2</vt:lpstr>
      <vt:lpstr>Developing your idea and throughline</vt:lpstr>
      <vt:lpstr>From Throughline to Structure</vt:lpstr>
      <vt:lpstr>PowerPoint Presentation</vt:lpstr>
      <vt:lpstr>Transitions </vt:lpstr>
      <vt:lpstr>Internal Previews </vt:lpstr>
      <vt:lpstr>Internal Summaries</vt:lpstr>
      <vt:lpstr>Signposts</vt:lpstr>
      <vt:lpstr>Optional Resource  How to explain anything to anyone: 4 steps to clearer communication</vt:lpstr>
      <vt:lpstr>Strategies in creating a Science-based TED Talk</vt:lpstr>
      <vt:lpstr>Five Talk Tools for a TED Talk </vt:lpstr>
      <vt:lpstr>1) Connection: Get Personal </vt:lpstr>
      <vt:lpstr>1) Connection: Get Personal </vt:lpstr>
      <vt:lpstr>2) Narration: The Allure of Stories </vt:lpstr>
      <vt:lpstr>2) Narration: The Allure of Stories </vt:lpstr>
      <vt:lpstr>3) Explanation: How to Explain Tough Concepts </vt:lpstr>
      <vt:lpstr>3) Explanation: How to Explain Tough Concepts </vt:lpstr>
      <vt:lpstr>3) Explanation: How to Explain Tough Concepts </vt:lpstr>
      <vt:lpstr>3) Explanation: How to Explain Tough Concepts </vt:lpstr>
      <vt:lpstr>3) Explanation: How to Explain Tough Concepts </vt:lpstr>
      <vt:lpstr>3) Explanation: How to Explain Tough Concepts </vt:lpstr>
      <vt:lpstr>3) Explanation: How to Explain Tough Concepts </vt:lpstr>
      <vt:lpstr>3) Explanation: How to Explain Tough Concepts </vt:lpstr>
      <vt:lpstr>3) Explanation: How to Explain Tough Concepts </vt:lpstr>
      <vt:lpstr>3) Explanation: How to Explain Tough Concepts </vt:lpstr>
      <vt:lpstr>3) Explanation: How to Explain Tough Concepts </vt:lpstr>
      <vt:lpstr>3) Explanation: How to Explain Tough Concepts </vt:lpstr>
      <vt:lpstr>4) Persuasion: The Art &amp; Science of Changing Minds</vt:lpstr>
      <vt:lpstr>4) Persuasion: The Art &amp; Science of Changing Minds</vt:lpstr>
      <vt:lpstr>4) Persuasion: The Art &amp; Science of Changing Minds</vt:lpstr>
      <vt:lpstr>4) Persuasion: The Art &amp; Science of Changing Minds</vt:lpstr>
      <vt:lpstr>4) Persuasion: The Art &amp; Science of Changing Minds</vt:lpstr>
      <vt:lpstr>5) Revelation</vt:lpstr>
      <vt:lpstr>5) Revelation</vt:lpstr>
      <vt:lpstr>Homework </vt:lpstr>
      <vt:lpstr>PowerPoint Presentation</vt:lpstr>
      <vt:lpstr>04  Visuals &amp; Slides </vt:lpstr>
      <vt:lpstr>Opening the Talk </vt:lpstr>
      <vt:lpstr>Opening the Talk </vt:lpstr>
      <vt:lpstr>Opening the Talk </vt:lpstr>
      <vt:lpstr>Opening the Talk </vt:lpstr>
      <vt:lpstr>Opening the Talk </vt:lpstr>
      <vt:lpstr>How not to end:</vt:lpstr>
      <vt:lpstr>i) Camera Pull-back </vt:lpstr>
      <vt:lpstr>ii) Call to Action iv) Values and Vision </vt:lpstr>
      <vt:lpstr>Other Strategies for Closing</vt:lpstr>
      <vt:lpstr>PowerPoint Presentation</vt:lpstr>
      <vt:lpstr>i) Alliteration, Assonance and Consonance</vt:lpstr>
      <vt:lpstr>ii) Anaphora, Epistrophe and Symploce </vt:lpstr>
      <vt:lpstr>iii) Anadiplosis </vt:lpstr>
      <vt:lpstr>iv) Rule of three and Hendiatris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Speak with Meaning </vt:lpstr>
      <vt:lpstr>Power of the Pause</vt:lpstr>
      <vt:lpstr>Vary Speed &amp; Volume</vt:lpstr>
      <vt:lpstr>Tone of a passionate conversationalist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Idea-building and  Developing the Throughline</dc:title>
  <dc:creator>Bay Wee Wen</dc:creator>
  <cp:lastModifiedBy>THEOPHILUS LEE KHONG YOON</cp:lastModifiedBy>
  <cp:revision>115</cp:revision>
  <dcterms:created xsi:type="dcterms:W3CDTF">2020-06-02T07:24:06Z</dcterms:created>
  <dcterms:modified xsi:type="dcterms:W3CDTF">2024-07-22T11:44:14Z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0x010100C0E5225D5F161841914BB99B11AD9C40</vt:lpwstr>
  </property>
  <property fmtid="{D5CDD505-2E9C-101B-9397-08002B2CF9AE}" pid="3" name="MediaServiceImageTags">
    <vt:lpwstr/>
  </property>
</Properties>
</file>